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0279975" cy="42808525"/>
  <p:notesSz cx="6858000" cy="9144000"/>
  <p:defaultTextStyle>
    <a:defPPr>
      <a:defRPr lang="en-GB"/>
    </a:defPPr>
    <a:lvl1pPr algn="l" rtl="0" eaLnBrk="0" fontAlgn="base" hangingPunct="0">
      <a:spcBef>
        <a:spcPct val="0"/>
      </a:spcBef>
      <a:spcAft>
        <a:spcPct val="0"/>
      </a:spcAft>
      <a:defRPr sz="3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3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3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3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3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32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32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32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32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13483">
          <p15:clr>
            <a:srgbClr val="A4A3A4"/>
          </p15:clr>
        </p15:guide>
        <p15:guide id="2" pos="95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C7BD"/>
    <a:srgbClr val="BBE0E3"/>
    <a:srgbClr val="0072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650" autoAdjust="0"/>
    <p:restoredTop sz="94660"/>
  </p:normalViewPr>
  <p:slideViewPr>
    <p:cSldViewPr>
      <p:cViewPr>
        <p:scale>
          <a:sx n="50" d="100"/>
          <a:sy n="50" d="100"/>
        </p:scale>
        <p:origin x="726" y="-3486"/>
      </p:cViewPr>
      <p:guideLst>
        <p:guide orient="horz" pos="13483"/>
        <p:guide pos="953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37B872E-B9BB-42AC-AD35-BDAFC613A15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pPr>
              <a:defRPr/>
            </a:pPr>
            <a:endParaRPr lang="en-GB"/>
          </a:p>
        </p:txBody>
      </p:sp>
      <p:sp>
        <p:nvSpPr>
          <p:cNvPr id="3" name="Date Placeholder 2">
            <a:extLst>
              <a:ext uri="{FF2B5EF4-FFF2-40B4-BE49-F238E27FC236}">
                <a16:creationId xmlns:a16="http://schemas.microsoft.com/office/drawing/2014/main" id="{583F1FD3-E8A6-434A-8029-2373F44B938B}"/>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pPr>
              <a:defRPr/>
            </a:pPr>
            <a:fld id="{3E963B24-91A0-4365-A785-FBFD00CBE6C0}" type="datetimeFigureOut">
              <a:rPr lang="en-GB"/>
              <a:pPr>
                <a:defRPr/>
              </a:pPr>
              <a:t>24/01/2019</a:t>
            </a:fld>
            <a:endParaRPr lang="en-GB"/>
          </a:p>
        </p:txBody>
      </p:sp>
      <p:sp>
        <p:nvSpPr>
          <p:cNvPr id="4" name="Slide Image Placeholder 3">
            <a:extLst>
              <a:ext uri="{FF2B5EF4-FFF2-40B4-BE49-F238E27FC236}">
                <a16:creationId xmlns:a16="http://schemas.microsoft.com/office/drawing/2014/main" id="{CB346128-92B5-4D7A-9C7A-99A4BC3F1D2F}"/>
              </a:ext>
            </a:extLst>
          </p:cNvPr>
          <p:cNvSpPr>
            <a:spLocks noGrp="1" noRot="1" noChangeAspect="1"/>
          </p:cNvSpPr>
          <p:nvPr>
            <p:ph type="sldImg" idx="2"/>
          </p:nvPr>
        </p:nvSpPr>
        <p:spPr>
          <a:xfrm>
            <a:off x="2336800" y="1143000"/>
            <a:ext cx="21844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B8FD3F94-C2F1-4AC6-ACA3-EFF661EF30F0}"/>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9B981391-13EA-4578-9096-9A5614FF1EAE}"/>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pPr>
              <a:defRPr/>
            </a:pPr>
            <a:endParaRPr lang="en-GB"/>
          </a:p>
        </p:txBody>
      </p:sp>
      <p:sp>
        <p:nvSpPr>
          <p:cNvPr id="7" name="Slide Number Placeholder 6">
            <a:extLst>
              <a:ext uri="{FF2B5EF4-FFF2-40B4-BE49-F238E27FC236}">
                <a16:creationId xmlns:a16="http://schemas.microsoft.com/office/drawing/2014/main" id="{7330143A-56B9-41CE-8234-BC10F976101B}"/>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B25B6CDE-48FF-48ED-99A0-E4A4666137F4}"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2C386A83-5410-4F0D-A969-8416D9AFBEC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2DE1A5EF-A02F-429D-9797-14D727809EC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00" name="Slide Number Placeholder 3">
            <a:extLst>
              <a:ext uri="{FF2B5EF4-FFF2-40B4-BE49-F238E27FC236}">
                <a16:creationId xmlns:a16="http://schemas.microsoft.com/office/drawing/2014/main" id="{9B417417-AB5F-4AAD-A5C5-FE1411DF007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panose="020B0604020202020204" pitchFamily="34" charset="0"/>
                <a:cs typeface="Arial" panose="020B0604020202020204" pitchFamily="34" charset="0"/>
              </a:defRPr>
            </a:lvl1pPr>
            <a:lvl2pPr marL="742950" indent="-285750">
              <a:defRPr sz="3200">
                <a:solidFill>
                  <a:schemeClr val="tx1"/>
                </a:solidFill>
                <a:latin typeface="Arial" panose="020B0604020202020204" pitchFamily="34" charset="0"/>
                <a:cs typeface="Arial" panose="020B0604020202020204" pitchFamily="34" charset="0"/>
              </a:defRPr>
            </a:lvl2pPr>
            <a:lvl3pPr marL="1143000" indent="-228600">
              <a:defRPr sz="3200">
                <a:solidFill>
                  <a:schemeClr val="tx1"/>
                </a:solidFill>
                <a:latin typeface="Arial" panose="020B0604020202020204" pitchFamily="34" charset="0"/>
                <a:cs typeface="Arial" panose="020B0604020202020204" pitchFamily="34" charset="0"/>
              </a:defRPr>
            </a:lvl3pPr>
            <a:lvl4pPr marL="1600200" indent="-228600">
              <a:defRPr sz="3200">
                <a:solidFill>
                  <a:schemeClr val="tx1"/>
                </a:solidFill>
                <a:latin typeface="Arial" panose="020B0604020202020204" pitchFamily="34" charset="0"/>
                <a:cs typeface="Arial" panose="020B0604020202020204" pitchFamily="34" charset="0"/>
              </a:defRPr>
            </a:lvl4pPr>
            <a:lvl5pPr marL="2057400" indent="-228600">
              <a:defRPr sz="3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9pPr>
          </a:lstStyle>
          <a:p>
            <a:fld id="{91289E05-B25B-4108-B3BF-241CA4693ECE}" type="slidenum">
              <a:rPr lang="en-GB" altLang="en-US" sz="1200" smtClean="0"/>
              <a:pPr/>
              <a:t>1</a:t>
            </a:fld>
            <a:endParaRPr lang="en-GB"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p:cNvPr>
          <p:cNvSpPr>
            <a:spLocks noGrp="1"/>
          </p:cNvSpPr>
          <p:nvPr>
            <p:ph type="ctrTitle"/>
          </p:nvPr>
        </p:nvSpPr>
        <p:spPr>
          <a:xfrm>
            <a:off x="3784600" y="7005638"/>
            <a:ext cx="22710775" cy="14903450"/>
          </a:xfrm>
        </p:spPr>
        <p:txBody>
          <a:bodyPr anchor="b"/>
          <a:lstStyle>
            <a:lvl1pPr algn="ctr">
              <a:defRPr sz="6000"/>
            </a:lvl1pPr>
          </a:lstStyle>
          <a:p>
            <a:r>
              <a:rPr lang="en-US"/>
              <a:t>Click to edit Master title style</a:t>
            </a:r>
            <a:endParaRPr lang="en-GB"/>
          </a:p>
        </p:txBody>
      </p:sp>
      <p:sp>
        <p:nvSpPr>
          <p:cNvPr id="3" name="Subtitle 2">
            <a:extLst/>
          </p:cNvPr>
          <p:cNvSpPr>
            <a:spLocks noGrp="1"/>
          </p:cNvSpPr>
          <p:nvPr>
            <p:ph type="subTitle" idx="1"/>
          </p:nvPr>
        </p:nvSpPr>
        <p:spPr>
          <a:xfrm>
            <a:off x="3784600" y="22483763"/>
            <a:ext cx="22710775" cy="103362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4">
            <a:extLst>
              <a:ext uri="{FF2B5EF4-FFF2-40B4-BE49-F238E27FC236}">
                <a16:creationId xmlns:a16="http://schemas.microsoft.com/office/drawing/2014/main" id="{CF53CF7C-69E5-4642-A1F1-EC817F2F66CF}"/>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2F6659E7-C007-456B-8C2E-8A4AA96A4E74}"/>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EF564CBD-7F59-4768-8617-32410134B416}"/>
              </a:ext>
            </a:extLst>
          </p:cNvPr>
          <p:cNvSpPr>
            <a:spLocks noGrp="1" noChangeArrowheads="1"/>
          </p:cNvSpPr>
          <p:nvPr>
            <p:ph type="sldNum" sz="quarter" idx="12"/>
          </p:nvPr>
        </p:nvSpPr>
        <p:spPr>
          <a:ln/>
        </p:spPr>
        <p:txBody>
          <a:bodyPr/>
          <a:lstStyle>
            <a:lvl1pPr>
              <a:defRPr/>
            </a:lvl1pPr>
          </a:lstStyle>
          <a:p>
            <a:pPr>
              <a:defRPr/>
            </a:pPr>
            <a:fld id="{3C325A45-1CE7-4C0A-83AE-CC94AAA4E662}" type="slidenum">
              <a:rPr lang="en-GB" altLang="en-US"/>
              <a:pPr>
                <a:defRPr/>
              </a:pPr>
              <a:t>‹#›</a:t>
            </a:fld>
            <a:endParaRPr lang="en-GB" altLang="en-US"/>
          </a:p>
        </p:txBody>
      </p:sp>
    </p:spTree>
    <p:extLst>
      <p:ext uri="{BB962C8B-B14F-4D97-AF65-F5344CB8AC3E}">
        <p14:creationId xmlns:p14="http://schemas.microsoft.com/office/powerpoint/2010/main" val="1429592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endParaRPr lang="en-GB"/>
          </a:p>
        </p:txBody>
      </p:sp>
      <p:sp>
        <p:nvSpPr>
          <p:cNvPr id="3" name="Vertical Text Placeholder 2">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DC282EE8-3300-4CEA-B740-7BEAC790281F}"/>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953264E9-A32E-4F47-A42B-1812960591FA}"/>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07A34816-3D97-4DE3-A963-02F70D37946A}"/>
              </a:ext>
            </a:extLst>
          </p:cNvPr>
          <p:cNvSpPr>
            <a:spLocks noGrp="1" noChangeArrowheads="1"/>
          </p:cNvSpPr>
          <p:nvPr>
            <p:ph type="sldNum" sz="quarter" idx="12"/>
          </p:nvPr>
        </p:nvSpPr>
        <p:spPr>
          <a:ln/>
        </p:spPr>
        <p:txBody>
          <a:bodyPr/>
          <a:lstStyle>
            <a:lvl1pPr>
              <a:defRPr/>
            </a:lvl1pPr>
          </a:lstStyle>
          <a:p>
            <a:pPr>
              <a:defRPr/>
            </a:pPr>
            <a:fld id="{9C1E9070-86F1-4BE7-832C-813191E5CEE5}" type="slidenum">
              <a:rPr lang="en-GB" altLang="en-US"/>
              <a:pPr>
                <a:defRPr/>
              </a:pPr>
              <a:t>‹#›</a:t>
            </a:fld>
            <a:endParaRPr lang="en-GB" altLang="en-US"/>
          </a:p>
        </p:txBody>
      </p:sp>
    </p:spTree>
    <p:extLst>
      <p:ext uri="{BB962C8B-B14F-4D97-AF65-F5344CB8AC3E}">
        <p14:creationId xmlns:p14="http://schemas.microsoft.com/office/powerpoint/2010/main" val="1663302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p:cNvPr>
          <p:cNvSpPr>
            <a:spLocks noGrp="1"/>
          </p:cNvSpPr>
          <p:nvPr>
            <p:ph type="title" orient="vert"/>
          </p:nvPr>
        </p:nvSpPr>
        <p:spPr>
          <a:xfrm>
            <a:off x="21953538" y="1714500"/>
            <a:ext cx="6811962" cy="36525200"/>
          </a:xfrm>
        </p:spPr>
        <p:txBody>
          <a:bodyPr vert="eaVert"/>
          <a:lstStyle/>
          <a:p>
            <a:r>
              <a:rPr lang="en-US"/>
              <a:t>Click to edit Master title style</a:t>
            </a:r>
            <a:endParaRPr lang="en-GB"/>
          </a:p>
        </p:txBody>
      </p:sp>
      <p:sp>
        <p:nvSpPr>
          <p:cNvPr id="3" name="Vertical Text Placeholder 2">
            <a:extLst/>
          </p:cNvPr>
          <p:cNvSpPr>
            <a:spLocks noGrp="1"/>
          </p:cNvSpPr>
          <p:nvPr>
            <p:ph type="body" orient="vert" idx="1"/>
          </p:nvPr>
        </p:nvSpPr>
        <p:spPr>
          <a:xfrm>
            <a:off x="1514475" y="1714500"/>
            <a:ext cx="20286663" cy="36525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5101A8E2-8CAE-4E3C-B082-069CF6F60CEF}"/>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CAC87E41-9C6A-41B9-9C38-8906D7AA8C55}"/>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99F2A126-21C5-443D-9779-264DCD362C4B}"/>
              </a:ext>
            </a:extLst>
          </p:cNvPr>
          <p:cNvSpPr>
            <a:spLocks noGrp="1" noChangeArrowheads="1"/>
          </p:cNvSpPr>
          <p:nvPr>
            <p:ph type="sldNum" sz="quarter" idx="12"/>
          </p:nvPr>
        </p:nvSpPr>
        <p:spPr>
          <a:ln/>
        </p:spPr>
        <p:txBody>
          <a:bodyPr/>
          <a:lstStyle>
            <a:lvl1pPr>
              <a:defRPr/>
            </a:lvl1pPr>
          </a:lstStyle>
          <a:p>
            <a:pPr>
              <a:defRPr/>
            </a:pPr>
            <a:fld id="{804A0CE5-D3DA-4EA7-954D-560782E503BD}" type="slidenum">
              <a:rPr lang="en-GB" altLang="en-US"/>
              <a:pPr>
                <a:defRPr/>
              </a:pPr>
              <a:t>‹#›</a:t>
            </a:fld>
            <a:endParaRPr lang="en-GB" altLang="en-US"/>
          </a:p>
        </p:txBody>
      </p:sp>
    </p:spTree>
    <p:extLst>
      <p:ext uri="{BB962C8B-B14F-4D97-AF65-F5344CB8AC3E}">
        <p14:creationId xmlns:p14="http://schemas.microsoft.com/office/powerpoint/2010/main" val="512053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endParaRPr lang="en-GB"/>
          </a:p>
        </p:txBody>
      </p:sp>
      <p:sp>
        <p:nvSpPr>
          <p:cNvPr id="3" name="Content Placeholder 2">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54090724-3D7F-4CD5-8CBE-D76AFBC7642F}"/>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09765CB1-9B50-4344-9CAF-EF72C99CD547}"/>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36176BEC-E04B-4FA2-87CB-25BDC78D9212}"/>
              </a:ext>
            </a:extLst>
          </p:cNvPr>
          <p:cNvSpPr>
            <a:spLocks noGrp="1" noChangeArrowheads="1"/>
          </p:cNvSpPr>
          <p:nvPr>
            <p:ph type="sldNum" sz="quarter" idx="12"/>
          </p:nvPr>
        </p:nvSpPr>
        <p:spPr>
          <a:ln/>
        </p:spPr>
        <p:txBody>
          <a:bodyPr/>
          <a:lstStyle>
            <a:lvl1pPr>
              <a:defRPr/>
            </a:lvl1pPr>
          </a:lstStyle>
          <a:p>
            <a:pPr>
              <a:defRPr/>
            </a:pPr>
            <a:fld id="{2FE20B38-0E82-4CEE-80C6-11D7F7A53C81}" type="slidenum">
              <a:rPr lang="en-GB" altLang="en-US"/>
              <a:pPr>
                <a:defRPr/>
              </a:pPr>
              <a:t>‹#›</a:t>
            </a:fld>
            <a:endParaRPr lang="en-GB" altLang="en-US"/>
          </a:p>
        </p:txBody>
      </p:sp>
    </p:spTree>
    <p:extLst>
      <p:ext uri="{BB962C8B-B14F-4D97-AF65-F5344CB8AC3E}">
        <p14:creationId xmlns:p14="http://schemas.microsoft.com/office/powerpoint/2010/main" val="3422721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2065338" y="10672763"/>
            <a:ext cx="26117550" cy="17806987"/>
          </a:xfrm>
        </p:spPr>
        <p:txBody>
          <a:bodyPr anchor="b"/>
          <a:lstStyle>
            <a:lvl1pPr>
              <a:defRPr sz="6000"/>
            </a:lvl1pPr>
          </a:lstStyle>
          <a:p>
            <a:r>
              <a:rPr lang="en-US"/>
              <a:t>Click to edit Master title style</a:t>
            </a:r>
            <a:endParaRPr lang="en-GB"/>
          </a:p>
        </p:txBody>
      </p:sp>
      <p:sp>
        <p:nvSpPr>
          <p:cNvPr id="3" name="Text Placeholder 2">
            <a:extLst/>
          </p:cNvPr>
          <p:cNvSpPr>
            <a:spLocks noGrp="1"/>
          </p:cNvSpPr>
          <p:nvPr>
            <p:ph type="body" idx="1"/>
          </p:nvPr>
        </p:nvSpPr>
        <p:spPr>
          <a:xfrm>
            <a:off x="2065338" y="28648025"/>
            <a:ext cx="26117550" cy="9364663"/>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4">
            <a:extLst>
              <a:ext uri="{FF2B5EF4-FFF2-40B4-BE49-F238E27FC236}">
                <a16:creationId xmlns:a16="http://schemas.microsoft.com/office/drawing/2014/main" id="{0EC2A569-8C28-470E-8FD0-86B2E4A1653D}"/>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485C4D3D-91EA-44B7-924A-80B06F00C400}"/>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26F8D274-0A01-473A-9896-C91194DF0F5A}"/>
              </a:ext>
            </a:extLst>
          </p:cNvPr>
          <p:cNvSpPr>
            <a:spLocks noGrp="1" noChangeArrowheads="1"/>
          </p:cNvSpPr>
          <p:nvPr>
            <p:ph type="sldNum" sz="quarter" idx="12"/>
          </p:nvPr>
        </p:nvSpPr>
        <p:spPr>
          <a:ln/>
        </p:spPr>
        <p:txBody>
          <a:bodyPr/>
          <a:lstStyle>
            <a:lvl1pPr>
              <a:defRPr/>
            </a:lvl1pPr>
          </a:lstStyle>
          <a:p>
            <a:pPr>
              <a:defRPr/>
            </a:pPr>
            <a:fld id="{F3DAA5B3-4CED-4579-A411-A74FE0245EFA}" type="slidenum">
              <a:rPr lang="en-GB" altLang="en-US"/>
              <a:pPr>
                <a:defRPr/>
              </a:pPr>
              <a:t>‹#›</a:t>
            </a:fld>
            <a:endParaRPr lang="en-GB" altLang="en-US"/>
          </a:p>
        </p:txBody>
      </p:sp>
    </p:spTree>
    <p:extLst>
      <p:ext uri="{BB962C8B-B14F-4D97-AF65-F5344CB8AC3E}">
        <p14:creationId xmlns:p14="http://schemas.microsoft.com/office/powerpoint/2010/main" val="1752657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endParaRPr lang="en-GB"/>
          </a:p>
        </p:txBody>
      </p:sp>
      <p:sp>
        <p:nvSpPr>
          <p:cNvPr id="3" name="Content Placeholder 2">
            <a:extLst/>
          </p:cNvPr>
          <p:cNvSpPr>
            <a:spLocks noGrp="1"/>
          </p:cNvSpPr>
          <p:nvPr>
            <p:ph sz="half" idx="1"/>
          </p:nvPr>
        </p:nvSpPr>
        <p:spPr>
          <a:xfrm>
            <a:off x="1514475" y="9988550"/>
            <a:ext cx="13549313" cy="282511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p:cNvPr>
          <p:cNvSpPr>
            <a:spLocks noGrp="1"/>
          </p:cNvSpPr>
          <p:nvPr>
            <p:ph sz="half" idx="2"/>
          </p:nvPr>
        </p:nvSpPr>
        <p:spPr>
          <a:xfrm>
            <a:off x="15216188" y="9988550"/>
            <a:ext cx="13549312" cy="282511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79792728-C132-4EC5-8E78-B8AAA49B4564}"/>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a:extLst>
              <a:ext uri="{FF2B5EF4-FFF2-40B4-BE49-F238E27FC236}">
                <a16:creationId xmlns:a16="http://schemas.microsoft.com/office/drawing/2014/main" id="{A3D22899-4AF3-41AD-A458-900420E2D1D3}"/>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a:extLst>
              <a:ext uri="{FF2B5EF4-FFF2-40B4-BE49-F238E27FC236}">
                <a16:creationId xmlns:a16="http://schemas.microsoft.com/office/drawing/2014/main" id="{BB6B74DB-3085-49B0-B774-284EEBE1AF5E}"/>
              </a:ext>
            </a:extLst>
          </p:cNvPr>
          <p:cNvSpPr>
            <a:spLocks noGrp="1" noChangeArrowheads="1"/>
          </p:cNvSpPr>
          <p:nvPr>
            <p:ph type="sldNum" sz="quarter" idx="12"/>
          </p:nvPr>
        </p:nvSpPr>
        <p:spPr>
          <a:ln/>
        </p:spPr>
        <p:txBody>
          <a:bodyPr/>
          <a:lstStyle>
            <a:lvl1pPr>
              <a:defRPr/>
            </a:lvl1pPr>
          </a:lstStyle>
          <a:p>
            <a:pPr>
              <a:defRPr/>
            </a:pPr>
            <a:fld id="{A1E790A8-B1EA-488A-9075-DE8CB24BD583}" type="slidenum">
              <a:rPr lang="en-GB" altLang="en-US"/>
              <a:pPr>
                <a:defRPr/>
              </a:pPr>
              <a:t>‹#›</a:t>
            </a:fld>
            <a:endParaRPr lang="en-GB" altLang="en-US"/>
          </a:p>
        </p:txBody>
      </p:sp>
    </p:spTree>
    <p:extLst>
      <p:ext uri="{BB962C8B-B14F-4D97-AF65-F5344CB8AC3E}">
        <p14:creationId xmlns:p14="http://schemas.microsoft.com/office/powerpoint/2010/main" val="3021057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2085975" y="2279650"/>
            <a:ext cx="26115963" cy="8274050"/>
          </a:xfrm>
        </p:spPr>
        <p:txBody>
          <a:bodyPr/>
          <a:lstStyle/>
          <a:p>
            <a:r>
              <a:rPr lang="en-US"/>
              <a:t>Click to edit Master title style</a:t>
            </a:r>
            <a:endParaRPr lang="en-GB"/>
          </a:p>
        </p:txBody>
      </p:sp>
      <p:sp>
        <p:nvSpPr>
          <p:cNvPr id="3" name="Text Placeholder 2">
            <a:extLst/>
          </p:cNvPr>
          <p:cNvSpPr>
            <a:spLocks noGrp="1"/>
          </p:cNvSpPr>
          <p:nvPr>
            <p:ph type="body" idx="1"/>
          </p:nvPr>
        </p:nvSpPr>
        <p:spPr>
          <a:xfrm>
            <a:off x="2085975" y="10493375"/>
            <a:ext cx="12809538" cy="51435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p:cNvPr>
          <p:cNvSpPr>
            <a:spLocks noGrp="1"/>
          </p:cNvSpPr>
          <p:nvPr>
            <p:ph sz="half" idx="2"/>
          </p:nvPr>
        </p:nvSpPr>
        <p:spPr>
          <a:xfrm>
            <a:off x="2085975" y="15636875"/>
            <a:ext cx="12809538" cy="22999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p:cNvPr>
          <p:cNvSpPr>
            <a:spLocks noGrp="1"/>
          </p:cNvSpPr>
          <p:nvPr>
            <p:ph type="body" sz="quarter" idx="3"/>
          </p:nvPr>
        </p:nvSpPr>
        <p:spPr>
          <a:xfrm>
            <a:off x="15328900" y="10493375"/>
            <a:ext cx="12873038" cy="51435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p:cNvPr>
          <p:cNvSpPr>
            <a:spLocks noGrp="1"/>
          </p:cNvSpPr>
          <p:nvPr>
            <p:ph sz="quarter" idx="4"/>
          </p:nvPr>
        </p:nvSpPr>
        <p:spPr>
          <a:xfrm>
            <a:off x="15328900" y="15636875"/>
            <a:ext cx="12873038" cy="22999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2DA580FE-E892-470F-83D2-D59FBF7B28A0}"/>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a:extLst>
              <a:ext uri="{FF2B5EF4-FFF2-40B4-BE49-F238E27FC236}">
                <a16:creationId xmlns:a16="http://schemas.microsoft.com/office/drawing/2014/main" id="{DD63E38E-1FF2-4091-976E-8EE6924E70AD}"/>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a:extLst>
              <a:ext uri="{FF2B5EF4-FFF2-40B4-BE49-F238E27FC236}">
                <a16:creationId xmlns:a16="http://schemas.microsoft.com/office/drawing/2014/main" id="{C2A28986-51BA-4155-A70A-6E81BDC9F1E1}"/>
              </a:ext>
            </a:extLst>
          </p:cNvPr>
          <p:cNvSpPr>
            <a:spLocks noGrp="1" noChangeArrowheads="1"/>
          </p:cNvSpPr>
          <p:nvPr>
            <p:ph type="sldNum" sz="quarter" idx="12"/>
          </p:nvPr>
        </p:nvSpPr>
        <p:spPr>
          <a:ln/>
        </p:spPr>
        <p:txBody>
          <a:bodyPr/>
          <a:lstStyle>
            <a:lvl1pPr>
              <a:defRPr/>
            </a:lvl1pPr>
          </a:lstStyle>
          <a:p>
            <a:pPr>
              <a:defRPr/>
            </a:pPr>
            <a:fld id="{665592D8-F1E6-4F6C-8FBA-EDF79A5F1632}" type="slidenum">
              <a:rPr lang="en-GB" altLang="en-US"/>
              <a:pPr>
                <a:defRPr/>
              </a:pPr>
              <a:t>‹#›</a:t>
            </a:fld>
            <a:endParaRPr lang="en-GB" altLang="en-US"/>
          </a:p>
        </p:txBody>
      </p:sp>
    </p:spTree>
    <p:extLst>
      <p:ext uri="{BB962C8B-B14F-4D97-AF65-F5344CB8AC3E}">
        <p14:creationId xmlns:p14="http://schemas.microsoft.com/office/powerpoint/2010/main" val="1602311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3D37AE00-BD65-4955-859C-855C66F8B890}"/>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a:extLst>
              <a:ext uri="{FF2B5EF4-FFF2-40B4-BE49-F238E27FC236}">
                <a16:creationId xmlns:a16="http://schemas.microsoft.com/office/drawing/2014/main" id="{BAD389BC-09F6-4CD4-B2D5-8C69F9E5CC7F}"/>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a:extLst>
              <a:ext uri="{FF2B5EF4-FFF2-40B4-BE49-F238E27FC236}">
                <a16:creationId xmlns:a16="http://schemas.microsoft.com/office/drawing/2014/main" id="{4C0D3A09-2279-4CD3-8AD0-A11F40A07372}"/>
              </a:ext>
            </a:extLst>
          </p:cNvPr>
          <p:cNvSpPr>
            <a:spLocks noGrp="1" noChangeArrowheads="1"/>
          </p:cNvSpPr>
          <p:nvPr>
            <p:ph type="sldNum" sz="quarter" idx="12"/>
          </p:nvPr>
        </p:nvSpPr>
        <p:spPr>
          <a:ln/>
        </p:spPr>
        <p:txBody>
          <a:bodyPr/>
          <a:lstStyle>
            <a:lvl1pPr>
              <a:defRPr/>
            </a:lvl1pPr>
          </a:lstStyle>
          <a:p>
            <a:pPr>
              <a:defRPr/>
            </a:pPr>
            <a:fld id="{7C26CDB9-9DA0-45E2-A4FE-4232989611D9}" type="slidenum">
              <a:rPr lang="en-GB" altLang="en-US"/>
              <a:pPr>
                <a:defRPr/>
              </a:pPr>
              <a:t>‹#›</a:t>
            </a:fld>
            <a:endParaRPr lang="en-GB" altLang="en-US"/>
          </a:p>
        </p:txBody>
      </p:sp>
    </p:spTree>
    <p:extLst>
      <p:ext uri="{BB962C8B-B14F-4D97-AF65-F5344CB8AC3E}">
        <p14:creationId xmlns:p14="http://schemas.microsoft.com/office/powerpoint/2010/main" val="2471404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5BB48A2-F863-49E0-ABCD-3EE6EA24292C}"/>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a:extLst>
              <a:ext uri="{FF2B5EF4-FFF2-40B4-BE49-F238E27FC236}">
                <a16:creationId xmlns:a16="http://schemas.microsoft.com/office/drawing/2014/main" id="{9AC8C268-1C9C-485D-9FD7-ECFD2D917446}"/>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a:extLst>
              <a:ext uri="{FF2B5EF4-FFF2-40B4-BE49-F238E27FC236}">
                <a16:creationId xmlns:a16="http://schemas.microsoft.com/office/drawing/2014/main" id="{59010618-118D-4910-88A4-F88888EF4826}"/>
              </a:ext>
            </a:extLst>
          </p:cNvPr>
          <p:cNvSpPr>
            <a:spLocks noGrp="1" noChangeArrowheads="1"/>
          </p:cNvSpPr>
          <p:nvPr>
            <p:ph type="sldNum" sz="quarter" idx="12"/>
          </p:nvPr>
        </p:nvSpPr>
        <p:spPr>
          <a:ln/>
        </p:spPr>
        <p:txBody>
          <a:bodyPr/>
          <a:lstStyle>
            <a:lvl1pPr>
              <a:defRPr/>
            </a:lvl1pPr>
          </a:lstStyle>
          <a:p>
            <a:pPr>
              <a:defRPr/>
            </a:pPr>
            <a:fld id="{A929567F-B2AE-4C6D-ACCB-46DC2DF9B1A9}" type="slidenum">
              <a:rPr lang="en-GB" altLang="en-US"/>
              <a:pPr>
                <a:defRPr/>
              </a:pPr>
              <a:t>‹#›</a:t>
            </a:fld>
            <a:endParaRPr lang="en-GB" altLang="en-US"/>
          </a:p>
        </p:txBody>
      </p:sp>
    </p:spTree>
    <p:extLst>
      <p:ext uri="{BB962C8B-B14F-4D97-AF65-F5344CB8AC3E}">
        <p14:creationId xmlns:p14="http://schemas.microsoft.com/office/powerpoint/2010/main" val="1077460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2085975" y="2854325"/>
            <a:ext cx="9766300" cy="9988550"/>
          </a:xfrm>
        </p:spPr>
        <p:txBody>
          <a:bodyPr anchor="b"/>
          <a:lstStyle>
            <a:lvl1pPr>
              <a:defRPr sz="3200"/>
            </a:lvl1pPr>
          </a:lstStyle>
          <a:p>
            <a:r>
              <a:rPr lang="en-US"/>
              <a:t>Click to edit Master title style</a:t>
            </a:r>
            <a:endParaRPr lang="en-GB"/>
          </a:p>
        </p:txBody>
      </p:sp>
      <p:sp>
        <p:nvSpPr>
          <p:cNvPr id="3" name="Content Placeholder 2">
            <a:extLst/>
          </p:cNvPr>
          <p:cNvSpPr>
            <a:spLocks noGrp="1"/>
          </p:cNvSpPr>
          <p:nvPr>
            <p:ph idx="1"/>
          </p:nvPr>
        </p:nvSpPr>
        <p:spPr>
          <a:xfrm>
            <a:off x="12873038" y="6164263"/>
            <a:ext cx="15328900" cy="30421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p:cNvPr>
          <p:cNvSpPr>
            <a:spLocks noGrp="1"/>
          </p:cNvSpPr>
          <p:nvPr>
            <p:ph type="body" sz="half" idx="2"/>
          </p:nvPr>
        </p:nvSpPr>
        <p:spPr>
          <a:xfrm>
            <a:off x="2085975" y="12842875"/>
            <a:ext cx="9766300" cy="2379186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a16="http://schemas.microsoft.com/office/drawing/2014/main" id="{AB7F7CB2-D3B0-4FB6-8DC7-AED80F9E3ADE}"/>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a:extLst>
              <a:ext uri="{FF2B5EF4-FFF2-40B4-BE49-F238E27FC236}">
                <a16:creationId xmlns:a16="http://schemas.microsoft.com/office/drawing/2014/main" id="{351FEC7E-94B7-4907-8348-72B0E084AC40}"/>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a:extLst>
              <a:ext uri="{FF2B5EF4-FFF2-40B4-BE49-F238E27FC236}">
                <a16:creationId xmlns:a16="http://schemas.microsoft.com/office/drawing/2014/main" id="{78700B74-1E57-4AAE-83CA-D93536068D49}"/>
              </a:ext>
            </a:extLst>
          </p:cNvPr>
          <p:cNvSpPr>
            <a:spLocks noGrp="1" noChangeArrowheads="1"/>
          </p:cNvSpPr>
          <p:nvPr>
            <p:ph type="sldNum" sz="quarter" idx="12"/>
          </p:nvPr>
        </p:nvSpPr>
        <p:spPr>
          <a:ln/>
        </p:spPr>
        <p:txBody>
          <a:bodyPr/>
          <a:lstStyle>
            <a:lvl1pPr>
              <a:defRPr/>
            </a:lvl1pPr>
          </a:lstStyle>
          <a:p>
            <a:pPr>
              <a:defRPr/>
            </a:pPr>
            <a:fld id="{2B92634A-F176-4708-80A8-54B758A929E0}" type="slidenum">
              <a:rPr lang="en-GB" altLang="en-US"/>
              <a:pPr>
                <a:defRPr/>
              </a:pPr>
              <a:t>‹#›</a:t>
            </a:fld>
            <a:endParaRPr lang="en-GB" altLang="en-US"/>
          </a:p>
        </p:txBody>
      </p:sp>
    </p:spTree>
    <p:extLst>
      <p:ext uri="{BB962C8B-B14F-4D97-AF65-F5344CB8AC3E}">
        <p14:creationId xmlns:p14="http://schemas.microsoft.com/office/powerpoint/2010/main" val="382621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2085975" y="2854325"/>
            <a:ext cx="9766300" cy="9988550"/>
          </a:xfrm>
        </p:spPr>
        <p:txBody>
          <a:bodyPr anchor="b"/>
          <a:lstStyle>
            <a:lvl1pPr>
              <a:defRPr sz="3200"/>
            </a:lvl1pPr>
          </a:lstStyle>
          <a:p>
            <a:r>
              <a:rPr lang="en-US"/>
              <a:t>Click to edit Master title style</a:t>
            </a:r>
            <a:endParaRPr lang="en-GB"/>
          </a:p>
        </p:txBody>
      </p:sp>
      <p:sp>
        <p:nvSpPr>
          <p:cNvPr id="3" name="Picture Placeholder 2">
            <a:extLst/>
          </p:cNvPr>
          <p:cNvSpPr>
            <a:spLocks noGrp="1"/>
          </p:cNvSpPr>
          <p:nvPr>
            <p:ph type="pic" idx="1"/>
          </p:nvPr>
        </p:nvSpPr>
        <p:spPr>
          <a:xfrm>
            <a:off x="12873038" y="6164263"/>
            <a:ext cx="15328900" cy="304212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a:extLst/>
          </p:cNvPr>
          <p:cNvSpPr>
            <a:spLocks noGrp="1"/>
          </p:cNvSpPr>
          <p:nvPr>
            <p:ph type="body" sz="half" idx="2"/>
          </p:nvPr>
        </p:nvSpPr>
        <p:spPr>
          <a:xfrm>
            <a:off x="2085975" y="12842875"/>
            <a:ext cx="9766300" cy="2379186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a16="http://schemas.microsoft.com/office/drawing/2014/main" id="{270ABD7C-4C8F-4824-A028-527B8849ED13}"/>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a:extLst>
              <a:ext uri="{FF2B5EF4-FFF2-40B4-BE49-F238E27FC236}">
                <a16:creationId xmlns:a16="http://schemas.microsoft.com/office/drawing/2014/main" id="{206323A1-4347-4ECA-95FF-6414B1BEBE21}"/>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a:extLst>
              <a:ext uri="{FF2B5EF4-FFF2-40B4-BE49-F238E27FC236}">
                <a16:creationId xmlns:a16="http://schemas.microsoft.com/office/drawing/2014/main" id="{EBCE15F5-1AE0-4ACF-9410-1117BAD1D570}"/>
              </a:ext>
            </a:extLst>
          </p:cNvPr>
          <p:cNvSpPr>
            <a:spLocks noGrp="1" noChangeArrowheads="1"/>
          </p:cNvSpPr>
          <p:nvPr>
            <p:ph type="sldNum" sz="quarter" idx="12"/>
          </p:nvPr>
        </p:nvSpPr>
        <p:spPr>
          <a:ln/>
        </p:spPr>
        <p:txBody>
          <a:bodyPr/>
          <a:lstStyle>
            <a:lvl1pPr>
              <a:defRPr/>
            </a:lvl1pPr>
          </a:lstStyle>
          <a:p>
            <a:pPr>
              <a:defRPr/>
            </a:pPr>
            <a:fld id="{CD7C9255-482C-4C63-9B70-500633AAF510}" type="slidenum">
              <a:rPr lang="en-GB" altLang="en-US"/>
              <a:pPr>
                <a:defRPr/>
              </a:pPr>
              <a:t>‹#›</a:t>
            </a:fld>
            <a:endParaRPr lang="en-GB" altLang="en-US"/>
          </a:p>
        </p:txBody>
      </p:sp>
    </p:spTree>
    <p:extLst>
      <p:ext uri="{BB962C8B-B14F-4D97-AF65-F5344CB8AC3E}">
        <p14:creationId xmlns:p14="http://schemas.microsoft.com/office/powerpoint/2010/main" val="1538517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94901"/>
          </a:schemeClr>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4679CDA-DB19-4A9B-80E9-92C687AF9B23}"/>
              </a:ext>
            </a:extLst>
          </p:cNvPr>
          <p:cNvSpPr>
            <a:spLocks noGrp="1" noChangeArrowheads="1"/>
          </p:cNvSpPr>
          <p:nvPr>
            <p:ph type="title"/>
          </p:nvPr>
        </p:nvSpPr>
        <p:spPr bwMode="auto">
          <a:xfrm>
            <a:off x="1514475" y="1714500"/>
            <a:ext cx="27251025" cy="713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643" tIns="208822" rIns="417643" bIns="208822"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295430AB-3723-4C67-9DD1-1225209716E5}"/>
              </a:ext>
            </a:extLst>
          </p:cNvPr>
          <p:cNvSpPr>
            <a:spLocks noGrp="1" noChangeArrowheads="1"/>
          </p:cNvSpPr>
          <p:nvPr>
            <p:ph type="body" idx="1"/>
          </p:nvPr>
        </p:nvSpPr>
        <p:spPr bwMode="auto">
          <a:xfrm>
            <a:off x="1514475" y="9988550"/>
            <a:ext cx="27251025" cy="2825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643" tIns="208822" rIns="417643" bIns="208822"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D67A1885-9EF6-425C-91ED-68DC58DA5477}"/>
              </a:ext>
            </a:extLst>
          </p:cNvPr>
          <p:cNvSpPr>
            <a:spLocks noGrp="1" noChangeArrowheads="1"/>
          </p:cNvSpPr>
          <p:nvPr>
            <p:ph type="dt" sz="half" idx="2"/>
          </p:nvPr>
        </p:nvSpPr>
        <p:spPr bwMode="auto">
          <a:xfrm>
            <a:off x="1514475" y="38984238"/>
            <a:ext cx="7064375" cy="2971800"/>
          </a:xfrm>
          <a:prstGeom prst="rect">
            <a:avLst/>
          </a:prstGeom>
          <a:noFill/>
          <a:ln>
            <a:noFill/>
          </a:ln>
          <a:effectLst/>
          <a:extLst/>
        </p:spPr>
        <p:txBody>
          <a:bodyPr vert="horz" wrap="square" lIns="417643" tIns="208822" rIns="417643" bIns="208822" numCol="1" anchor="t" anchorCtr="0" compatLnSpc="1">
            <a:prstTxWarp prst="textNoShape">
              <a:avLst/>
            </a:prstTxWarp>
          </a:bodyPr>
          <a:lstStyle>
            <a:lvl1pPr eaLnBrk="1" hangingPunct="1">
              <a:defRPr sz="6400">
                <a:latin typeface="Arial" charset="0"/>
                <a:cs typeface="Arial" charset="0"/>
              </a:defRPr>
            </a:lvl1pPr>
          </a:lstStyle>
          <a:p>
            <a:pPr>
              <a:defRPr/>
            </a:pPr>
            <a:endParaRPr lang="en-GB" altLang="en-US"/>
          </a:p>
        </p:txBody>
      </p:sp>
      <p:sp>
        <p:nvSpPr>
          <p:cNvPr id="1029" name="Rectangle 5">
            <a:extLst>
              <a:ext uri="{FF2B5EF4-FFF2-40B4-BE49-F238E27FC236}">
                <a16:creationId xmlns:a16="http://schemas.microsoft.com/office/drawing/2014/main" id="{3B1EF29F-6969-4199-BD50-1BF28E390C66}"/>
              </a:ext>
            </a:extLst>
          </p:cNvPr>
          <p:cNvSpPr>
            <a:spLocks noGrp="1" noChangeArrowheads="1"/>
          </p:cNvSpPr>
          <p:nvPr>
            <p:ph type="ftr" sz="quarter" idx="3"/>
          </p:nvPr>
        </p:nvSpPr>
        <p:spPr bwMode="auto">
          <a:xfrm>
            <a:off x="10345738" y="38984238"/>
            <a:ext cx="9588500" cy="2971800"/>
          </a:xfrm>
          <a:prstGeom prst="rect">
            <a:avLst/>
          </a:prstGeom>
          <a:noFill/>
          <a:ln>
            <a:noFill/>
          </a:ln>
          <a:effectLst/>
          <a:extLst/>
        </p:spPr>
        <p:txBody>
          <a:bodyPr vert="horz" wrap="square" lIns="417643" tIns="208822" rIns="417643" bIns="208822" numCol="1" anchor="t" anchorCtr="0" compatLnSpc="1">
            <a:prstTxWarp prst="textNoShape">
              <a:avLst/>
            </a:prstTxWarp>
          </a:bodyPr>
          <a:lstStyle>
            <a:lvl1pPr algn="ctr" eaLnBrk="1" hangingPunct="1">
              <a:defRPr sz="6400">
                <a:latin typeface="Arial" charset="0"/>
                <a:cs typeface="Arial" charset="0"/>
              </a:defRPr>
            </a:lvl1pPr>
          </a:lstStyle>
          <a:p>
            <a:pPr>
              <a:defRPr/>
            </a:pPr>
            <a:endParaRPr lang="en-GB" altLang="en-US"/>
          </a:p>
        </p:txBody>
      </p:sp>
      <p:sp>
        <p:nvSpPr>
          <p:cNvPr id="1030" name="Rectangle 6">
            <a:extLst>
              <a:ext uri="{FF2B5EF4-FFF2-40B4-BE49-F238E27FC236}">
                <a16:creationId xmlns:a16="http://schemas.microsoft.com/office/drawing/2014/main" id="{4E81999E-D517-44E0-A43F-53C89D02307A}"/>
              </a:ext>
            </a:extLst>
          </p:cNvPr>
          <p:cNvSpPr>
            <a:spLocks noGrp="1" noChangeArrowheads="1"/>
          </p:cNvSpPr>
          <p:nvPr>
            <p:ph type="sldNum" sz="quarter" idx="4"/>
          </p:nvPr>
        </p:nvSpPr>
        <p:spPr bwMode="auto">
          <a:xfrm>
            <a:off x="21701125" y="38984238"/>
            <a:ext cx="7064375" cy="2971800"/>
          </a:xfrm>
          <a:prstGeom prst="rect">
            <a:avLst/>
          </a:prstGeom>
          <a:noFill/>
          <a:ln>
            <a:noFill/>
          </a:ln>
          <a:effectLst/>
          <a:extLst/>
        </p:spPr>
        <p:txBody>
          <a:bodyPr vert="horz" wrap="square" lIns="417643" tIns="208822" rIns="417643" bIns="208822" numCol="1" anchor="t" anchorCtr="0" compatLnSpc="1">
            <a:prstTxWarp prst="textNoShape">
              <a:avLst/>
            </a:prstTxWarp>
          </a:bodyPr>
          <a:lstStyle>
            <a:lvl1pPr algn="r" eaLnBrk="1" hangingPunct="1">
              <a:defRPr sz="6400"/>
            </a:lvl1pPr>
          </a:lstStyle>
          <a:p>
            <a:pPr>
              <a:defRPr/>
            </a:pPr>
            <a:fld id="{18ACFEDF-6D2F-49CF-8DBD-CCCB7C5A2A89}"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713" rtl="0" eaLnBrk="0" fontAlgn="base" hangingPunct="0">
        <a:spcBef>
          <a:spcPct val="0"/>
        </a:spcBef>
        <a:spcAft>
          <a:spcPct val="0"/>
        </a:spcAft>
        <a:defRPr sz="20100" kern="1200">
          <a:solidFill>
            <a:schemeClr val="tx2"/>
          </a:solidFill>
          <a:latin typeface="+mj-lt"/>
          <a:ea typeface="+mj-ea"/>
          <a:cs typeface="+mj-cs"/>
        </a:defRPr>
      </a:lvl1pPr>
      <a:lvl2pPr algn="ctr" defTabSz="4176713" rtl="0" eaLnBrk="0" fontAlgn="base" hangingPunct="0">
        <a:spcBef>
          <a:spcPct val="0"/>
        </a:spcBef>
        <a:spcAft>
          <a:spcPct val="0"/>
        </a:spcAft>
        <a:defRPr sz="20100">
          <a:solidFill>
            <a:schemeClr val="tx2"/>
          </a:solidFill>
          <a:latin typeface="Arial" panose="020B0604020202020204" pitchFamily="34" charset="0"/>
          <a:cs typeface="Arial" panose="020B0604020202020204" pitchFamily="34" charset="0"/>
        </a:defRPr>
      </a:lvl2pPr>
      <a:lvl3pPr algn="ctr" defTabSz="4176713" rtl="0" eaLnBrk="0" fontAlgn="base" hangingPunct="0">
        <a:spcBef>
          <a:spcPct val="0"/>
        </a:spcBef>
        <a:spcAft>
          <a:spcPct val="0"/>
        </a:spcAft>
        <a:defRPr sz="20100">
          <a:solidFill>
            <a:schemeClr val="tx2"/>
          </a:solidFill>
          <a:latin typeface="Arial" panose="020B0604020202020204" pitchFamily="34" charset="0"/>
          <a:cs typeface="Arial" panose="020B0604020202020204" pitchFamily="34" charset="0"/>
        </a:defRPr>
      </a:lvl3pPr>
      <a:lvl4pPr algn="ctr" defTabSz="4176713" rtl="0" eaLnBrk="0" fontAlgn="base" hangingPunct="0">
        <a:spcBef>
          <a:spcPct val="0"/>
        </a:spcBef>
        <a:spcAft>
          <a:spcPct val="0"/>
        </a:spcAft>
        <a:defRPr sz="20100">
          <a:solidFill>
            <a:schemeClr val="tx2"/>
          </a:solidFill>
          <a:latin typeface="Arial" panose="020B0604020202020204" pitchFamily="34" charset="0"/>
          <a:cs typeface="Arial" panose="020B0604020202020204" pitchFamily="34" charset="0"/>
        </a:defRPr>
      </a:lvl4pPr>
      <a:lvl5pPr algn="ctr" defTabSz="4176713" rtl="0" eaLnBrk="0" fontAlgn="base" hangingPunct="0">
        <a:spcBef>
          <a:spcPct val="0"/>
        </a:spcBef>
        <a:spcAft>
          <a:spcPct val="0"/>
        </a:spcAft>
        <a:defRPr sz="20100">
          <a:solidFill>
            <a:schemeClr val="tx2"/>
          </a:solidFill>
          <a:latin typeface="Arial" panose="020B0604020202020204" pitchFamily="34" charset="0"/>
          <a:cs typeface="Arial" panose="020B0604020202020204" pitchFamily="34" charset="0"/>
        </a:defRPr>
      </a:lvl5pPr>
      <a:lvl6pPr marL="457200" algn="ctr" defTabSz="4176713" rtl="0" fontAlgn="base">
        <a:spcBef>
          <a:spcPct val="0"/>
        </a:spcBef>
        <a:spcAft>
          <a:spcPct val="0"/>
        </a:spcAft>
        <a:defRPr sz="20100">
          <a:solidFill>
            <a:schemeClr val="tx2"/>
          </a:solidFill>
          <a:latin typeface="Arial" panose="020B0604020202020204" pitchFamily="34" charset="0"/>
          <a:cs typeface="Arial" panose="020B0604020202020204" pitchFamily="34" charset="0"/>
        </a:defRPr>
      </a:lvl6pPr>
      <a:lvl7pPr marL="914400" algn="ctr" defTabSz="4176713" rtl="0" fontAlgn="base">
        <a:spcBef>
          <a:spcPct val="0"/>
        </a:spcBef>
        <a:spcAft>
          <a:spcPct val="0"/>
        </a:spcAft>
        <a:defRPr sz="20100">
          <a:solidFill>
            <a:schemeClr val="tx2"/>
          </a:solidFill>
          <a:latin typeface="Arial" panose="020B0604020202020204" pitchFamily="34" charset="0"/>
          <a:cs typeface="Arial" panose="020B0604020202020204" pitchFamily="34" charset="0"/>
        </a:defRPr>
      </a:lvl7pPr>
      <a:lvl8pPr marL="1371600" algn="ctr" defTabSz="4176713" rtl="0" fontAlgn="base">
        <a:spcBef>
          <a:spcPct val="0"/>
        </a:spcBef>
        <a:spcAft>
          <a:spcPct val="0"/>
        </a:spcAft>
        <a:defRPr sz="20100">
          <a:solidFill>
            <a:schemeClr val="tx2"/>
          </a:solidFill>
          <a:latin typeface="Arial" panose="020B0604020202020204" pitchFamily="34" charset="0"/>
          <a:cs typeface="Arial" panose="020B0604020202020204" pitchFamily="34" charset="0"/>
        </a:defRPr>
      </a:lvl8pPr>
      <a:lvl9pPr marL="1828800" algn="ctr" defTabSz="4176713" rtl="0" fontAlgn="base">
        <a:spcBef>
          <a:spcPct val="0"/>
        </a:spcBef>
        <a:spcAft>
          <a:spcPct val="0"/>
        </a:spcAft>
        <a:defRPr sz="20100">
          <a:solidFill>
            <a:schemeClr val="tx2"/>
          </a:solidFill>
          <a:latin typeface="Arial" panose="020B0604020202020204" pitchFamily="34" charset="0"/>
          <a:cs typeface="Arial" panose="020B0604020202020204" pitchFamily="34" charset="0"/>
        </a:defRPr>
      </a:lvl9pPr>
    </p:titleStyle>
    <p:bodyStyle>
      <a:lvl1pPr marL="1566863" indent="-1566863" algn="l" defTabSz="4176713" rtl="0" eaLnBrk="0" fontAlgn="base" hangingPunct="0">
        <a:spcBef>
          <a:spcPct val="20000"/>
        </a:spcBef>
        <a:spcAft>
          <a:spcPct val="0"/>
        </a:spcAft>
        <a:buChar char="•"/>
        <a:defRPr sz="14600" kern="1200">
          <a:solidFill>
            <a:schemeClr val="tx1"/>
          </a:solidFill>
          <a:latin typeface="+mn-lt"/>
          <a:ea typeface="+mn-ea"/>
          <a:cs typeface="+mn-cs"/>
        </a:defRPr>
      </a:lvl1pPr>
      <a:lvl2pPr marL="3394075" indent="-1306513" algn="l" defTabSz="4176713" rtl="0" eaLnBrk="0" fontAlgn="base" hangingPunct="0">
        <a:spcBef>
          <a:spcPct val="20000"/>
        </a:spcBef>
        <a:spcAft>
          <a:spcPct val="0"/>
        </a:spcAft>
        <a:buChar char="–"/>
        <a:defRPr sz="12800" kern="1200">
          <a:solidFill>
            <a:schemeClr val="tx1"/>
          </a:solidFill>
          <a:latin typeface="+mn-lt"/>
          <a:ea typeface="+mn-ea"/>
          <a:cs typeface="+mn-cs"/>
        </a:defRPr>
      </a:lvl2pPr>
      <a:lvl3pPr marL="5221288" indent="-1044575" algn="l" defTabSz="4176713" rtl="0" eaLnBrk="0" fontAlgn="base" hangingPunct="0">
        <a:spcBef>
          <a:spcPct val="20000"/>
        </a:spcBef>
        <a:spcAft>
          <a:spcPct val="0"/>
        </a:spcAft>
        <a:buChar char="•"/>
        <a:defRPr sz="11000" kern="1200">
          <a:solidFill>
            <a:schemeClr val="tx1"/>
          </a:solidFill>
          <a:latin typeface="+mn-lt"/>
          <a:ea typeface="+mn-ea"/>
          <a:cs typeface="+mn-cs"/>
        </a:defRPr>
      </a:lvl3pPr>
      <a:lvl4pPr marL="7308850" indent="-1044575" algn="l" defTabSz="4176713" rtl="0" eaLnBrk="0" fontAlgn="base" hangingPunct="0">
        <a:spcBef>
          <a:spcPct val="20000"/>
        </a:spcBef>
        <a:spcAft>
          <a:spcPct val="0"/>
        </a:spcAft>
        <a:buChar char="–"/>
        <a:defRPr sz="9100" kern="1200">
          <a:solidFill>
            <a:schemeClr val="tx1"/>
          </a:solidFill>
          <a:latin typeface="+mn-lt"/>
          <a:ea typeface="+mn-ea"/>
          <a:cs typeface="+mn-cs"/>
        </a:defRPr>
      </a:lvl4pPr>
      <a:lvl5pPr marL="9396413" indent="-1042988" algn="l" defTabSz="4176713" rtl="0" eaLnBrk="0" fontAlgn="base" hangingPunct="0">
        <a:spcBef>
          <a:spcPct val="20000"/>
        </a:spcBef>
        <a:spcAft>
          <a:spcPct val="0"/>
        </a:spcAft>
        <a:buChar char="»"/>
        <a:defRPr sz="9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wmf"/><Relationship Id="rId4" Type="http://schemas.openxmlformats.org/officeDocument/2006/relationships/image" Target="../media/image2.jpeg"/><Relationship Id="rId9"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AEDEF"/>
        </a:solidFill>
        <a:effectLst/>
      </p:bgPr>
    </p:bg>
    <p:spTree>
      <p:nvGrpSpPr>
        <p:cNvPr id="1" name=""/>
        <p:cNvGrpSpPr/>
        <p:nvPr/>
      </p:nvGrpSpPr>
      <p:grpSpPr>
        <a:xfrm>
          <a:off x="0" y="0"/>
          <a:ext cx="0" cy="0"/>
          <a:chOff x="0" y="0"/>
          <a:chExt cx="0" cy="0"/>
        </a:xfrm>
      </p:grpSpPr>
      <p:pic>
        <p:nvPicPr>
          <p:cNvPr id="3074" name="Picture 4" descr="headerribbon3">
            <a:extLst>
              <a:ext uri="{FF2B5EF4-FFF2-40B4-BE49-F238E27FC236}">
                <a16:creationId xmlns:a16="http://schemas.microsoft.com/office/drawing/2014/main" id="{60A18711-1095-49ED-B176-491815416F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8517" b="20419"/>
          <a:stretch>
            <a:fillRect/>
          </a:stretch>
        </p:blipFill>
        <p:spPr bwMode="auto">
          <a:xfrm>
            <a:off x="212725" y="1341438"/>
            <a:ext cx="30279975" cy="676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9">
            <a:extLst>
              <a:ext uri="{FF2B5EF4-FFF2-40B4-BE49-F238E27FC236}">
                <a16:creationId xmlns:a16="http://schemas.microsoft.com/office/drawing/2014/main" id="{5B3BFBF2-C87E-4251-A952-C01AC58F2DA6}"/>
              </a:ext>
            </a:extLst>
          </p:cNvPr>
          <p:cNvSpPr txBox="1">
            <a:spLocks noChangeArrowheads="1"/>
          </p:cNvSpPr>
          <p:nvPr/>
        </p:nvSpPr>
        <p:spPr bwMode="auto">
          <a:xfrm>
            <a:off x="212725" y="196850"/>
            <a:ext cx="21726525"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anose="020B0604020202020204" pitchFamily="34" charset="0"/>
                <a:cs typeface="Arial" panose="020B0604020202020204" pitchFamily="34" charset="0"/>
              </a:defRPr>
            </a:lvl1pPr>
            <a:lvl2pPr marL="742950" indent="-285750">
              <a:defRPr sz="3200">
                <a:solidFill>
                  <a:schemeClr val="tx1"/>
                </a:solidFill>
                <a:latin typeface="Arial" panose="020B0604020202020204" pitchFamily="34" charset="0"/>
                <a:cs typeface="Arial" panose="020B0604020202020204" pitchFamily="34" charset="0"/>
              </a:defRPr>
            </a:lvl2pPr>
            <a:lvl3pPr marL="1143000" indent="-228600">
              <a:defRPr sz="3200">
                <a:solidFill>
                  <a:schemeClr val="tx1"/>
                </a:solidFill>
                <a:latin typeface="Arial" panose="020B0604020202020204" pitchFamily="34" charset="0"/>
                <a:cs typeface="Arial" panose="020B0604020202020204" pitchFamily="34" charset="0"/>
              </a:defRPr>
            </a:lvl3pPr>
            <a:lvl4pPr marL="1600200" indent="-228600">
              <a:defRPr sz="3200">
                <a:solidFill>
                  <a:schemeClr val="tx1"/>
                </a:solidFill>
                <a:latin typeface="Arial" panose="020B0604020202020204" pitchFamily="34" charset="0"/>
                <a:cs typeface="Arial" panose="020B0604020202020204" pitchFamily="34" charset="0"/>
              </a:defRPr>
            </a:lvl4pPr>
            <a:lvl5pPr marL="2057400" indent="-228600">
              <a:defRPr sz="3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5400" b="1">
                <a:solidFill>
                  <a:srgbClr val="0072C6"/>
                </a:solidFill>
              </a:rPr>
              <a:t>Survey of Tranexamic acid (TXA) use in the West Midlands region following key recommendations from the National Institute for Health and Care Excellence (NICE) Guidelines (NG24)</a:t>
            </a:r>
          </a:p>
        </p:txBody>
      </p:sp>
      <p:sp>
        <p:nvSpPr>
          <p:cNvPr id="3076" name="Text Box 10">
            <a:extLst>
              <a:ext uri="{FF2B5EF4-FFF2-40B4-BE49-F238E27FC236}">
                <a16:creationId xmlns:a16="http://schemas.microsoft.com/office/drawing/2014/main" id="{56F482E1-9F4D-433E-B916-D9C695C06C66}"/>
              </a:ext>
            </a:extLst>
          </p:cNvPr>
          <p:cNvSpPr txBox="1">
            <a:spLocks noChangeArrowheads="1"/>
          </p:cNvSpPr>
          <p:nvPr/>
        </p:nvSpPr>
        <p:spPr bwMode="auto">
          <a:xfrm>
            <a:off x="212725" y="2754313"/>
            <a:ext cx="2025015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176713">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cs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cs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2800" b="1">
                <a:solidFill>
                  <a:srgbClr val="0072C6"/>
                </a:solidFill>
              </a:rPr>
              <a:t>Sherwood A </a:t>
            </a:r>
            <a:r>
              <a:rPr lang="en-GB" altLang="en-US" sz="2800" b="1" baseline="30000">
                <a:solidFill>
                  <a:srgbClr val="0072C6"/>
                </a:solidFill>
              </a:rPr>
              <a:t>1</a:t>
            </a:r>
            <a:r>
              <a:rPr lang="en-GB" altLang="en-US" sz="2800" b="1">
                <a:solidFill>
                  <a:srgbClr val="0072C6"/>
                </a:solidFill>
              </a:rPr>
              <a:t>, Hockley B </a:t>
            </a:r>
            <a:r>
              <a:rPr lang="en-GB" altLang="en-US" sz="2800" b="1" baseline="30000">
                <a:solidFill>
                  <a:srgbClr val="0072C6"/>
                </a:solidFill>
              </a:rPr>
              <a:t>1</a:t>
            </a:r>
            <a:r>
              <a:rPr lang="en-GB" altLang="en-US" sz="2800" b="1">
                <a:solidFill>
                  <a:srgbClr val="0072C6"/>
                </a:solidFill>
              </a:rPr>
              <a:t>, Baker C </a:t>
            </a:r>
            <a:r>
              <a:rPr lang="en-GB" altLang="en-US" sz="2800" b="1" baseline="30000">
                <a:solidFill>
                  <a:srgbClr val="0072C6"/>
                </a:solidFill>
              </a:rPr>
              <a:t>2</a:t>
            </a:r>
            <a:r>
              <a:rPr lang="en-GB" altLang="en-US" sz="2800" b="1">
                <a:solidFill>
                  <a:srgbClr val="0072C6"/>
                </a:solidFill>
              </a:rPr>
              <a:t>, Buchan J </a:t>
            </a:r>
            <a:r>
              <a:rPr lang="en-GB" altLang="en-US" sz="2800" b="1" baseline="30000">
                <a:solidFill>
                  <a:srgbClr val="0072C6"/>
                </a:solidFill>
              </a:rPr>
              <a:t>3</a:t>
            </a:r>
            <a:r>
              <a:rPr lang="en-GB" altLang="en-US" sz="2800" b="1">
                <a:solidFill>
                  <a:srgbClr val="0072C6"/>
                </a:solidFill>
              </a:rPr>
              <a:t>, Jackson J </a:t>
            </a:r>
            <a:r>
              <a:rPr lang="en-GB" altLang="en-US" sz="2800" b="1" baseline="30000">
                <a:solidFill>
                  <a:srgbClr val="0072C6"/>
                </a:solidFill>
              </a:rPr>
              <a:t>4</a:t>
            </a:r>
            <a:r>
              <a:rPr lang="en-GB" altLang="en-US" sz="2800" b="1">
                <a:solidFill>
                  <a:srgbClr val="0072C6"/>
                </a:solidFill>
              </a:rPr>
              <a:t>, Lim C </a:t>
            </a:r>
            <a:r>
              <a:rPr lang="en-GB" altLang="en-US" sz="2800" b="1" baseline="30000">
                <a:solidFill>
                  <a:srgbClr val="0072C6"/>
                </a:solidFill>
              </a:rPr>
              <a:t>1</a:t>
            </a:r>
            <a:r>
              <a:rPr lang="en-GB" altLang="en-US" sz="2800" b="1">
                <a:solidFill>
                  <a:srgbClr val="0072C6"/>
                </a:solidFill>
              </a:rPr>
              <a:t>, Tuckwell C </a:t>
            </a:r>
            <a:r>
              <a:rPr lang="en-GB" altLang="en-US" sz="2800" b="1" baseline="30000">
                <a:solidFill>
                  <a:srgbClr val="0072C6"/>
                </a:solidFill>
              </a:rPr>
              <a:t>5</a:t>
            </a:r>
            <a:r>
              <a:rPr lang="en-GB" altLang="en-US" sz="2800" b="1">
                <a:solidFill>
                  <a:srgbClr val="0072C6"/>
                </a:solidFill>
              </a:rPr>
              <a:t>, Wood K </a:t>
            </a:r>
            <a:r>
              <a:rPr lang="en-GB" altLang="en-US" sz="2800" b="1" baseline="30000">
                <a:solidFill>
                  <a:srgbClr val="0072C6"/>
                </a:solidFill>
              </a:rPr>
              <a:t>6</a:t>
            </a:r>
            <a:r>
              <a:rPr lang="en-GB" altLang="en-US" sz="2800" b="1">
                <a:solidFill>
                  <a:srgbClr val="0072C6"/>
                </a:solidFill>
              </a:rPr>
              <a:t>, Taylor C </a:t>
            </a:r>
            <a:r>
              <a:rPr lang="en-GB" altLang="en-US" sz="2800" b="1" baseline="30000">
                <a:solidFill>
                  <a:srgbClr val="0072C6"/>
                </a:solidFill>
              </a:rPr>
              <a:t>5</a:t>
            </a:r>
            <a:r>
              <a:rPr lang="en-GB" altLang="en-US" sz="2800" b="1">
                <a:solidFill>
                  <a:srgbClr val="0072C6"/>
                </a:solidFill>
              </a:rPr>
              <a:t>, Morton S</a:t>
            </a:r>
            <a:r>
              <a:rPr lang="en-GB" altLang="en-US" sz="2800" b="1" baseline="30000">
                <a:solidFill>
                  <a:srgbClr val="0072C6"/>
                </a:solidFill>
              </a:rPr>
              <a:t>1,7</a:t>
            </a:r>
          </a:p>
          <a:p>
            <a:pPr eaLnBrk="1" hangingPunct="1">
              <a:spcBef>
                <a:spcPct val="50000"/>
              </a:spcBef>
              <a:buFontTx/>
              <a:buNone/>
            </a:pPr>
            <a:r>
              <a:rPr lang="en-GB" altLang="en-US" sz="2800" baseline="30000">
                <a:solidFill>
                  <a:srgbClr val="0072C6"/>
                </a:solidFill>
              </a:rPr>
              <a:t>1 </a:t>
            </a:r>
            <a:r>
              <a:rPr lang="en-GB" altLang="en-US" sz="2800">
                <a:solidFill>
                  <a:srgbClr val="0072C6"/>
                </a:solidFill>
              </a:rPr>
              <a:t>NHS Blood and Transplant Birmingham, </a:t>
            </a:r>
            <a:r>
              <a:rPr lang="en-GB" altLang="en-US" sz="2800" baseline="30000">
                <a:solidFill>
                  <a:srgbClr val="0072C6"/>
                </a:solidFill>
              </a:rPr>
              <a:t>2 </a:t>
            </a:r>
            <a:r>
              <a:rPr lang="en-GB" altLang="en-US" sz="2800">
                <a:solidFill>
                  <a:srgbClr val="0072C6"/>
                </a:solidFill>
              </a:rPr>
              <a:t>University Hospital North Midlands, </a:t>
            </a:r>
            <a:r>
              <a:rPr lang="en-GB" altLang="en-US" sz="2800" baseline="30000">
                <a:solidFill>
                  <a:srgbClr val="0072C6"/>
                </a:solidFill>
              </a:rPr>
              <a:t>3</a:t>
            </a:r>
            <a:r>
              <a:rPr lang="en-GB" altLang="en-US" sz="2800">
                <a:solidFill>
                  <a:srgbClr val="0072C6"/>
                </a:solidFill>
              </a:rPr>
              <a:t> Burton Hospitals NHS Foundation Trust,          </a:t>
            </a:r>
            <a:r>
              <a:rPr lang="en-GB" altLang="en-US" sz="2800" baseline="30000">
                <a:solidFill>
                  <a:srgbClr val="0072C6"/>
                </a:solidFill>
              </a:rPr>
              <a:t>4 </a:t>
            </a:r>
            <a:r>
              <a:rPr lang="en-GB" altLang="en-US" sz="2800">
                <a:solidFill>
                  <a:srgbClr val="0072C6"/>
                </a:solidFill>
              </a:rPr>
              <a:t>Birmingham Women's and Children's NHS Foundation Trust, </a:t>
            </a:r>
            <a:r>
              <a:rPr lang="en-GB" altLang="en-US" sz="2800" baseline="30000">
                <a:solidFill>
                  <a:srgbClr val="0072C6"/>
                </a:solidFill>
              </a:rPr>
              <a:t>5</a:t>
            </a:r>
            <a:r>
              <a:rPr lang="en-GB" altLang="en-US" sz="2800">
                <a:solidFill>
                  <a:srgbClr val="0072C6"/>
                </a:solidFill>
              </a:rPr>
              <a:t> Dudley Group NHS Foundation Trust, </a:t>
            </a:r>
            <a:r>
              <a:rPr lang="en-GB" altLang="en-US" sz="2800" baseline="30000">
                <a:solidFill>
                  <a:srgbClr val="0072C6"/>
                </a:solidFill>
              </a:rPr>
              <a:t>6</a:t>
            </a:r>
            <a:r>
              <a:rPr lang="en-GB" altLang="en-US" sz="2800">
                <a:solidFill>
                  <a:srgbClr val="0072C6"/>
                </a:solidFill>
              </a:rPr>
              <a:t> Heart of England NHS  Foundation Trust, </a:t>
            </a:r>
            <a:r>
              <a:rPr lang="en-GB" altLang="en-US" sz="2800" baseline="30000">
                <a:solidFill>
                  <a:srgbClr val="0072C6"/>
                </a:solidFill>
              </a:rPr>
              <a:t>7</a:t>
            </a:r>
            <a:r>
              <a:rPr lang="en-GB" altLang="en-US" sz="2800">
                <a:solidFill>
                  <a:srgbClr val="0072C6"/>
                </a:solidFill>
              </a:rPr>
              <a:t>University Hospitals Birmingham </a:t>
            </a:r>
            <a:endParaRPr lang="en-GB" altLang="en-US" sz="2800" baseline="30000">
              <a:solidFill>
                <a:srgbClr val="0072C6"/>
              </a:solidFill>
            </a:endParaRPr>
          </a:p>
        </p:txBody>
      </p:sp>
      <p:sp>
        <p:nvSpPr>
          <p:cNvPr id="3077" name="Text Box 11">
            <a:extLst>
              <a:ext uri="{FF2B5EF4-FFF2-40B4-BE49-F238E27FC236}">
                <a16:creationId xmlns:a16="http://schemas.microsoft.com/office/drawing/2014/main" id="{FE6C29C9-2102-46AA-A167-BF494E5DF344}"/>
              </a:ext>
            </a:extLst>
          </p:cNvPr>
          <p:cNvSpPr txBox="1">
            <a:spLocks noChangeArrowheads="1"/>
          </p:cNvSpPr>
          <p:nvPr/>
        </p:nvSpPr>
        <p:spPr bwMode="auto">
          <a:xfrm>
            <a:off x="425450" y="6704013"/>
            <a:ext cx="1259205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176713">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cs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cs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2800" b="1">
                <a:solidFill>
                  <a:srgbClr val="0072C6"/>
                </a:solidFill>
              </a:rPr>
              <a:t>Introduction</a:t>
            </a:r>
          </a:p>
          <a:p>
            <a:pPr algn="just" eaLnBrk="1" hangingPunct="1">
              <a:spcBef>
                <a:spcPct val="50000"/>
              </a:spcBef>
              <a:buFontTx/>
              <a:buNone/>
            </a:pPr>
            <a:r>
              <a:rPr lang="en-GB" altLang="en-US" sz="2400">
                <a:solidFill>
                  <a:srgbClr val="000000"/>
                </a:solidFill>
              </a:rPr>
              <a:t>Recent NICE transfusion guidelines (NG24) include recommendations on TXA use for treatment of bleeding and as prophylaxis pre-operatively. We were interested to explore compliance with NICE guidelines in our region.</a:t>
            </a:r>
            <a:endParaRPr lang="en-GB" altLang="en-US" sz="2400"/>
          </a:p>
        </p:txBody>
      </p:sp>
      <p:sp>
        <p:nvSpPr>
          <p:cNvPr id="3078" name="Text Box 12">
            <a:extLst>
              <a:ext uri="{FF2B5EF4-FFF2-40B4-BE49-F238E27FC236}">
                <a16:creationId xmlns:a16="http://schemas.microsoft.com/office/drawing/2014/main" id="{C120477A-647B-4B0F-9FA5-07F081059FDF}"/>
              </a:ext>
            </a:extLst>
          </p:cNvPr>
          <p:cNvSpPr txBox="1">
            <a:spLocks noChangeArrowheads="1"/>
          </p:cNvSpPr>
          <p:nvPr/>
        </p:nvSpPr>
        <p:spPr bwMode="auto">
          <a:xfrm>
            <a:off x="523875" y="10071100"/>
            <a:ext cx="13649325" cy="2188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176713">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cs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cs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en-GB" altLang="en-US" sz="2800" b="1">
              <a:solidFill>
                <a:srgbClr val="0072C6"/>
              </a:solidFill>
            </a:endParaRPr>
          </a:p>
          <a:p>
            <a:pPr eaLnBrk="1" hangingPunct="1">
              <a:spcBef>
                <a:spcPct val="50000"/>
              </a:spcBef>
              <a:buFontTx/>
              <a:buNone/>
            </a:pPr>
            <a:r>
              <a:rPr lang="en-GB" altLang="en-US" sz="2800" b="1">
                <a:solidFill>
                  <a:srgbClr val="0072C6"/>
                </a:solidFill>
              </a:rPr>
              <a:t>Results</a:t>
            </a:r>
            <a:endParaRPr lang="en-GB" altLang="en-US" sz="3600"/>
          </a:p>
          <a:p>
            <a:pPr eaLnBrk="1" hangingPunct="1">
              <a:spcBef>
                <a:spcPct val="50000"/>
              </a:spcBef>
              <a:buFontTx/>
              <a:buNone/>
            </a:pPr>
            <a:r>
              <a:rPr lang="en-GB" altLang="en-US" sz="2400" b="1"/>
              <a:t>MAJOR HAEMORRHAGE</a:t>
            </a:r>
          </a:p>
          <a:p>
            <a:pPr eaLnBrk="1" hangingPunct="1">
              <a:spcBef>
                <a:spcPct val="50000"/>
              </a:spcBef>
            </a:pPr>
            <a:r>
              <a:rPr lang="en-GB" altLang="en-US" sz="2400">
                <a:solidFill>
                  <a:srgbClr val="000000"/>
                </a:solidFill>
              </a:rPr>
              <a:t>48% (n=15) hospitals responded to the survey; 100% had a </a:t>
            </a:r>
            <a:r>
              <a:rPr lang="en-GB" altLang="en-US" sz="2400"/>
              <a:t>Major </a:t>
            </a:r>
            <a:r>
              <a:rPr lang="en-GB" altLang="en-US" sz="2400">
                <a:solidFill>
                  <a:srgbClr val="000000"/>
                </a:solidFill>
              </a:rPr>
              <a:t>Haemorrhage Policy (MHP) in place. All MHPs had some recommendation on use of TXA.</a:t>
            </a:r>
          </a:p>
          <a:p>
            <a:pPr eaLnBrk="1" hangingPunct="1">
              <a:spcBef>
                <a:spcPct val="50000"/>
              </a:spcBef>
            </a:pPr>
            <a:endParaRPr lang="en-GB" altLang="en-US" sz="2400">
              <a:solidFill>
                <a:srgbClr val="000000"/>
              </a:solidFill>
            </a:endParaRPr>
          </a:p>
          <a:p>
            <a:pPr algn="just">
              <a:spcBef>
                <a:spcPct val="0"/>
              </a:spcBef>
              <a:buFontTx/>
              <a:buNone/>
            </a:pPr>
            <a:endParaRPr lang="en-GB" altLang="en-US" sz="2400">
              <a:solidFill>
                <a:srgbClr val="000000"/>
              </a:solidFill>
            </a:endParaRPr>
          </a:p>
          <a:p>
            <a:pPr algn="just">
              <a:spcBef>
                <a:spcPct val="0"/>
              </a:spcBef>
              <a:buFontTx/>
              <a:buNone/>
            </a:pPr>
            <a:endParaRPr lang="en-GB" altLang="en-US" sz="3600">
              <a:solidFill>
                <a:srgbClr val="000000"/>
              </a:solidFill>
            </a:endParaRPr>
          </a:p>
          <a:p>
            <a:pPr algn="just">
              <a:spcBef>
                <a:spcPct val="0"/>
              </a:spcBef>
              <a:buFontTx/>
              <a:buNone/>
            </a:pPr>
            <a:endParaRPr lang="en-GB" altLang="en-US" sz="3600">
              <a:solidFill>
                <a:srgbClr val="000000"/>
              </a:solidFill>
            </a:endParaRPr>
          </a:p>
          <a:p>
            <a:pPr algn="just">
              <a:spcBef>
                <a:spcPct val="0"/>
              </a:spcBef>
              <a:buFontTx/>
              <a:buNone/>
            </a:pPr>
            <a:endParaRPr lang="en-GB" altLang="en-US" sz="3600">
              <a:solidFill>
                <a:srgbClr val="000000"/>
              </a:solidFill>
            </a:endParaRPr>
          </a:p>
          <a:p>
            <a:pPr algn="just">
              <a:spcBef>
                <a:spcPct val="0"/>
              </a:spcBef>
              <a:buFontTx/>
              <a:buNone/>
            </a:pPr>
            <a:endParaRPr lang="en-GB" altLang="en-US" sz="3600">
              <a:solidFill>
                <a:srgbClr val="000000"/>
              </a:solidFill>
            </a:endParaRPr>
          </a:p>
          <a:p>
            <a:pPr algn="just">
              <a:spcBef>
                <a:spcPct val="0"/>
              </a:spcBef>
              <a:buFontTx/>
              <a:buNone/>
            </a:pPr>
            <a:endParaRPr lang="en-GB" altLang="en-US" sz="3600">
              <a:solidFill>
                <a:srgbClr val="000000"/>
              </a:solidFill>
            </a:endParaRPr>
          </a:p>
          <a:p>
            <a:pPr algn="just">
              <a:spcBef>
                <a:spcPct val="0"/>
              </a:spcBef>
              <a:buFontTx/>
              <a:buNone/>
            </a:pPr>
            <a:endParaRPr lang="en-GB" altLang="en-US" sz="3600">
              <a:solidFill>
                <a:srgbClr val="000000"/>
              </a:solidFill>
            </a:endParaRPr>
          </a:p>
          <a:p>
            <a:pPr algn="just">
              <a:spcBef>
                <a:spcPct val="0"/>
              </a:spcBef>
              <a:buFontTx/>
              <a:buNone/>
            </a:pPr>
            <a:endParaRPr lang="en-GB" altLang="en-US" sz="3600">
              <a:solidFill>
                <a:srgbClr val="000000"/>
              </a:solidFill>
            </a:endParaRPr>
          </a:p>
          <a:p>
            <a:pPr algn="just">
              <a:spcBef>
                <a:spcPct val="0"/>
              </a:spcBef>
              <a:buFontTx/>
              <a:buNone/>
            </a:pPr>
            <a:endParaRPr lang="en-GB" altLang="en-US" sz="3600">
              <a:solidFill>
                <a:srgbClr val="000000"/>
              </a:solidFill>
            </a:endParaRPr>
          </a:p>
          <a:p>
            <a:pPr algn="just">
              <a:spcBef>
                <a:spcPct val="0"/>
              </a:spcBef>
              <a:buFontTx/>
              <a:buNone/>
            </a:pPr>
            <a:endParaRPr lang="en-GB" altLang="en-US" sz="3600">
              <a:solidFill>
                <a:srgbClr val="000000"/>
              </a:solidFill>
            </a:endParaRPr>
          </a:p>
          <a:p>
            <a:pPr algn="just">
              <a:spcBef>
                <a:spcPct val="0"/>
              </a:spcBef>
              <a:buFontTx/>
              <a:buNone/>
            </a:pPr>
            <a:endParaRPr lang="en-GB" altLang="en-US" sz="3600">
              <a:solidFill>
                <a:srgbClr val="000000"/>
              </a:solidFill>
            </a:endParaRPr>
          </a:p>
          <a:p>
            <a:pPr algn="just">
              <a:spcBef>
                <a:spcPct val="0"/>
              </a:spcBef>
              <a:buFontTx/>
              <a:buNone/>
            </a:pPr>
            <a:endParaRPr lang="en-GB" altLang="en-US" sz="3600">
              <a:solidFill>
                <a:srgbClr val="000000"/>
              </a:solidFill>
            </a:endParaRPr>
          </a:p>
          <a:p>
            <a:pPr algn="just">
              <a:spcBef>
                <a:spcPct val="0"/>
              </a:spcBef>
              <a:buFontTx/>
              <a:buNone/>
            </a:pPr>
            <a:r>
              <a:rPr lang="en-GB" altLang="en-US" sz="2400" b="1"/>
              <a:t>CELL SALVAGE</a:t>
            </a:r>
          </a:p>
          <a:p>
            <a:pPr algn="just">
              <a:spcBef>
                <a:spcPct val="0"/>
              </a:spcBef>
              <a:buFontTx/>
              <a:buNone/>
            </a:pPr>
            <a:endParaRPr lang="en-GB" altLang="en-US" sz="2400" b="1"/>
          </a:p>
          <a:p>
            <a:pPr algn="just">
              <a:spcBef>
                <a:spcPct val="0"/>
              </a:spcBef>
            </a:pPr>
            <a:r>
              <a:rPr lang="en-GB" altLang="en-US" sz="2400"/>
              <a:t>73% hospitals have intraoperative cell salvage (IOCS) available; 82% can provide IOCS for all procedures</a:t>
            </a:r>
            <a:r>
              <a:rPr lang="en-GB" altLang="en-US" sz="2400" i="1"/>
              <a:t>. (This question was not appropriate for some trusts as types of surgery undertaken)</a:t>
            </a:r>
          </a:p>
          <a:p>
            <a:pPr algn="just">
              <a:spcBef>
                <a:spcPct val="0"/>
              </a:spcBef>
            </a:pPr>
            <a:endParaRPr lang="en-GB" altLang="en-US" sz="2400"/>
          </a:p>
          <a:p>
            <a:pPr>
              <a:spcBef>
                <a:spcPct val="0"/>
              </a:spcBef>
              <a:buFontTx/>
              <a:buNone/>
            </a:pPr>
            <a:r>
              <a:rPr lang="en-GB" altLang="en-US" sz="2400">
                <a:solidFill>
                  <a:srgbClr val="0000FF"/>
                </a:solidFill>
                <a:cs typeface="Times New Roman" panose="02020603050405020304" pitchFamily="18" charset="0"/>
              </a:rPr>
              <a:t>NICE Recommendation 1.1.7  [NG24; 2015]</a:t>
            </a:r>
          </a:p>
          <a:p>
            <a:pPr>
              <a:spcBef>
                <a:spcPct val="0"/>
              </a:spcBef>
              <a:buFontTx/>
              <a:buNone/>
            </a:pPr>
            <a:r>
              <a:rPr lang="en-GB" altLang="en-US" sz="2400" i="1">
                <a:solidFill>
                  <a:srgbClr val="0000FF"/>
                </a:solidFill>
                <a:cs typeface="Times New Roman" panose="02020603050405020304" pitchFamily="18" charset="0"/>
              </a:rPr>
              <a:t>Do not routinely use cell salvage without tranexamic acid. </a:t>
            </a:r>
            <a:br>
              <a:rPr lang="en-GB" altLang="en-US" sz="2400" i="1">
                <a:solidFill>
                  <a:srgbClr val="0000FF"/>
                </a:solidFill>
                <a:cs typeface="Times New Roman" panose="02020603050405020304" pitchFamily="18" charset="0"/>
              </a:rPr>
            </a:br>
            <a:br>
              <a:rPr lang="en-GB" altLang="en-US" sz="2400" i="1">
                <a:solidFill>
                  <a:srgbClr val="0000FF"/>
                </a:solidFill>
                <a:cs typeface="Times New Roman" panose="02020603050405020304" pitchFamily="18" charset="0"/>
              </a:rPr>
            </a:br>
            <a:r>
              <a:rPr lang="en-GB" altLang="en-US" sz="2400" i="1">
                <a:cs typeface="Times New Roman" panose="02020603050405020304" pitchFamily="18" charset="0"/>
              </a:rPr>
              <a:t>T</a:t>
            </a:r>
            <a:r>
              <a:rPr lang="en-GB" altLang="en-US" sz="2400"/>
              <a:t>XA use was recommended in 67% of IOCS policies</a:t>
            </a:r>
            <a:r>
              <a:rPr lang="en-GB" altLang="en-US" sz="2400">
                <a:solidFill>
                  <a:srgbClr val="FF0000"/>
                </a:solidFill>
              </a:rPr>
              <a:t>. </a:t>
            </a:r>
          </a:p>
          <a:p>
            <a:pPr>
              <a:buFontTx/>
              <a:buNone/>
            </a:pPr>
            <a:endParaRPr lang="en-GB" altLang="en-US" sz="2400" i="1">
              <a:solidFill>
                <a:srgbClr val="0000FF"/>
              </a:solidFill>
              <a:cs typeface="Times New Roman" panose="02020603050405020304" pitchFamily="18" charset="0"/>
            </a:endParaRPr>
          </a:p>
          <a:p>
            <a:pPr>
              <a:buFontTx/>
              <a:buNone/>
            </a:pPr>
            <a:r>
              <a:rPr lang="en-GB" altLang="en-US" sz="2400" b="1">
                <a:cs typeface="Times New Roman" panose="02020603050405020304" pitchFamily="18" charset="0"/>
              </a:rPr>
              <a:t>BLOOD LOSS SURGERY</a:t>
            </a:r>
          </a:p>
          <a:p>
            <a:pPr>
              <a:buFontTx/>
              <a:buNone/>
            </a:pPr>
            <a:r>
              <a:rPr lang="en-GB" altLang="en-US" sz="2400">
                <a:solidFill>
                  <a:srgbClr val="0000FF"/>
                </a:solidFill>
                <a:cs typeface="Times New Roman" panose="02020603050405020304" pitchFamily="18" charset="0"/>
              </a:rPr>
              <a:t>NICE Recommendation 1.1.8 [NG24; 2015]</a:t>
            </a:r>
          </a:p>
          <a:p>
            <a:pPr>
              <a:buFontTx/>
              <a:buNone/>
            </a:pPr>
            <a:r>
              <a:rPr lang="en-GB" altLang="en-US" sz="2400" i="1">
                <a:solidFill>
                  <a:srgbClr val="0000FF"/>
                </a:solidFill>
                <a:cs typeface="Times New Roman" panose="02020603050405020304" pitchFamily="18" charset="0"/>
              </a:rPr>
              <a:t>Consider intra‑operative cell salvage with tranexamic acid for patients who are expected to lose a very high volume of blood (for example in cardiac and complex vascular surgery, major obstetric procedures, and pelvic reconstruction and scoliosis surgery). </a:t>
            </a:r>
            <a:endParaRPr lang="en-GB" altLang="en-US" sz="2400" i="1">
              <a:cs typeface="Times New Roman" panose="02020603050405020304" pitchFamily="18" charset="0"/>
            </a:endParaRPr>
          </a:p>
          <a:p>
            <a:pPr>
              <a:buFontTx/>
              <a:buNone/>
            </a:pPr>
            <a:endParaRPr lang="en-GB" altLang="en-US" sz="2400" i="1">
              <a:solidFill>
                <a:srgbClr val="000000"/>
              </a:solidFill>
              <a:cs typeface="Times New Roman" panose="02020603050405020304" pitchFamily="18" charset="0"/>
            </a:endParaRPr>
          </a:p>
          <a:p>
            <a:pPr>
              <a:buFontTx/>
              <a:buNone/>
            </a:pPr>
            <a:endParaRPr lang="en-GB" altLang="en-US" sz="2400" i="1">
              <a:solidFill>
                <a:srgbClr val="000000"/>
              </a:solidFill>
              <a:cs typeface="Times New Roman" panose="02020603050405020304" pitchFamily="18" charset="0"/>
            </a:endParaRPr>
          </a:p>
          <a:p>
            <a:pPr>
              <a:buFontTx/>
              <a:buNone/>
            </a:pPr>
            <a:endParaRPr lang="en-GB" altLang="en-US" sz="2400" i="1">
              <a:solidFill>
                <a:srgbClr val="000000"/>
              </a:solidFill>
              <a:cs typeface="Times New Roman" panose="02020603050405020304" pitchFamily="18" charset="0"/>
            </a:endParaRPr>
          </a:p>
          <a:p>
            <a:pPr>
              <a:buFontTx/>
              <a:buNone/>
            </a:pPr>
            <a:endParaRPr lang="en-GB" altLang="en-US" sz="2400" i="1">
              <a:solidFill>
                <a:srgbClr val="000000"/>
              </a:solidFill>
              <a:cs typeface="Times New Roman" panose="02020603050405020304" pitchFamily="18" charset="0"/>
            </a:endParaRPr>
          </a:p>
          <a:p>
            <a:pPr>
              <a:buFontTx/>
              <a:buNone/>
            </a:pPr>
            <a:endParaRPr lang="en-GB" altLang="en-US" sz="2400" i="1">
              <a:solidFill>
                <a:srgbClr val="000000"/>
              </a:solidFill>
              <a:cs typeface="Times New Roman" panose="02020603050405020304" pitchFamily="18" charset="0"/>
            </a:endParaRPr>
          </a:p>
          <a:p>
            <a:pPr>
              <a:buFontTx/>
              <a:buNone/>
            </a:pPr>
            <a:endParaRPr lang="en-GB" altLang="en-US" sz="2400" i="1">
              <a:solidFill>
                <a:srgbClr val="000000"/>
              </a:solidFill>
              <a:cs typeface="Times New Roman" panose="02020603050405020304" pitchFamily="18" charset="0"/>
            </a:endParaRPr>
          </a:p>
          <a:p>
            <a:pPr>
              <a:buFontTx/>
              <a:buNone/>
            </a:pPr>
            <a:endParaRPr lang="en-GB" altLang="en-US" sz="2400" i="1">
              <a:solidFill>
                <a:srgbClr val="000000"/>
              </a:solidFill>
              <a:cs typeface="Times New Roman" panose="02020603050405020304" pitchFamily="18" charset="0"/>
            </a:endParaRPr>
          </a:p>
          <a:p>
            <a:pPr>
              <a:buFontTx/>
              <a:buNone/>
            </a:pPr>
            <a:endParaRPr lang="en-GB" altLang="en-US" sz="2400" i="1">
              <a:solidFill>
                <a:srgbClr val="000000"/>
              </a:solidFill>
              <a:cs typeface="Times New Roman" panose="02020603050405020304" pitchFamily="18" charset="0"/>
            </a:endParaRPr>
          </a:p>
          <a:p>
            <a:pPr>
              <a:buFontTx/>
              <a:buNone/>
            </a:pPr>
            <a:endParaRPr lang="en-GB" altLang="en-US" sz="2400">
              <a:solidFill>
                <a:srgbClr val="FF0000"/>
              </a:solidFill>
              <a:cs typeface="Times New Roman" panose="02020603050405020304" pitchFamily="18" charset="0"/>
            </a:endParaRPr>
          </a:p>
          <a:p>
            <a:pPr algn="just">
              <a:spcBef>
                <a:spcPct val="0"/>
              </a:spcBef>
              <a:buFontTx/>
              <a:buNone/>
            </a:pPr>
            <a:endParaRPr lang="en-GB" altLang="en-US" sz="3600">
              <a:solidFill>
                <a:srgbClr val="000000"/>
              </a:solidFill>
            </a:endParaRPr>
          </a:p>
          <a:p>
            <a:pPr algn="just">
              <a:spcBef>
                <a:spcPct val="0"/>
              </a:spcBef>
              <a:buFontTx/>
              <a:buNone/>
            </a:pPr>
            <a:endParaRPr lang="en-GB" altLang="en-US" sz="3600">
              <a:solidFill>
                <a:srgbClr val="000000"/>
              </a:solidFill>
            </a:endParaRPr>
          </a:p>
          <a:p>
            <a:pPr algn="just">
              <a:spcBef>
                <a:spcPct val="0"/>
              </a:spcBef>
              <a:buFontTx/>
              <a:buNone/>
            </a:pPr>
            <a:endParaRPr lang="en-GB" altLang="en-US" sz="3600">
              <a:solidFill>
                <a:srgbClr val="000000"/>
              </a:solidFill>
            </a:endParaRPr>
          </a:p>
          <a:p>
            <a:pPr algn="just">
              <a:spcBef>
                <a:spcPct val="0"/>
              </a:spcBef>
              <a:buFontTx/>
              <a:buNone/>
            </a:pPr>
            <a:r>
              <a:rPr lang="en-GB" altLang="en-US" sz="3600">
                <a:solidFill>
                  <a:srgbClr val="000000"/>
                </a:solidFill>
              </a:rPr>
              <a:t>  </a:t>
            </a:r>
            <a:endParaRPr lang="en-GB" altLang="en-US" sz="3600"/>
          </a:p>
        </p:txBody>
      </p:sp>
      <p:sp>
        <p:nvSpPr>
          <p:cNvPr id="2055" name="Text Box 13">
            <a:extLst>
              <a:ext uri="{FF2B5EF4-FFF2-40B4-BE49-F238E27FC236}">
                <a16:creationId xmlns:a16="http://schemas.microsoft.com/office/drawing/2014/main" id="{43E19084-D059-4016-8189-ACEF6FB6FC60}"/>
              </a:ext>
            </a:extLst>
          </p:cNvPr>
          <p:cNvSpPr txBox="1">
            <a:spLocks noChangeArrowheads="1"/>
          </p:cNvSpPr>
          <p:nvPr/>
        </p:nvSpPr>
        <p:spPr bwMode="auto">
          <a:xfrm>
            <a:off x="450850" y="8623300"/>
            <a:ext cx="12592050" cy="1814513"/>
          </a:xfrm>
          <a:prstGeom prst="rect">
            <a:avLst/>
          </a:prstGeom>
          <a:noFill/>
          <a:ln>
            <a:noFill/>
          </a:ln>
          <a:effectLst/>
          <a:extLst/>
        </p:spPr>
        <p:txBody>
          <a:bodyPr>
            <a:spAutoFit/>
          </a:bodyPr>
          <a:lstStyle>
            <a:lvl1pPr marL="542925" indent="-542925" defTabSz="4176713">
              <a:spcBef>
                <a:spcPct val="20000"/>
              </a:spcBef>
              <a:buChar char="•"/>
              <a:defRPr sz="14600">
                <a:solidFill>
                  <a:schemeClr val="tx1"/>
                </a:solidFill>
                <a:latin typeface="Arial" panose="020B0604020202020204" pitchFamily="34" charset="0"/>
                <a:cs typeface="Arial" panose="020B0604020202020204" pitchFamily="34" charset="0"/>
              </a:defRPr>
            </a:lvl1pPr>
            <a:lvl2pPr marL="722313" indent="-1306513" defTabSz="4176713">
              <a:spcBef>
                <a:spcPct val="20000"/>
              </a:spcBef>
              <a:buChar char="–"/>
              <a:defRPr sz="12800">
                <a:solidFill>
                  <a:schemeClr val="tx1"/>
                </a:solidFill>
                <a:latin typeface="Arial" panose="020B0604020202020204" pitchFamily="34" charset="0"/>
                <a:cs typeface="Arial" panose="020B0604020202020204" pitchFamily="34" charset="0"/>
              </a:defRPr>
            </a:lvl2pPr>
            <a:lvl3pPr marL="5221288" indent="-1044575" defTabSz="4176713">
              <a:spcBef>
                <a:spcPct val="20000"/>
              </a:spcBef>
              <a:buChar char="•"/>
              <a:defRPr sz="11000">
                <a:solidFill>
                  <a:schemeClr val="tx1"/>
                </a:solidFill>
                <a:latin typeface="Arial" panose="020B0604020202020204" pitchFamily="34" charset="0"/>
                <a:cs typeface="Arial" panose="020B0604020202020204" pitchFamily="34" charset="0"/>
              </a:defRPr>
            </a:lvl3pPr>
            <a:lvl4pPr marL="7308850" indent="-1044575" defTabSz="4176713">
              <a:spcBef>
                <a:spcPct val="20000"/>
              </a:spcBef>
              <a:buChar char="–"/>
              <a:defRPr sz="9100">
                <a:solidFill>
                  <a:schemeClr val="tx1"/>
                </a:solidFill>
                <a:latin typeface="Arial" panose="020B0604020202020204" pitchFamily="34" charset="0"/>
                <a:cs typeface="Arial" panose="020B0604020202020204" pitchFamily="34" charset="0"/>
              </a:defRPr>
            </a:lvl4pPr>
            <a:lvl5pPr marL="9396413" indent="-1042988" defTabSz="4176713">
              <a:spcBef>
                <a:spcPct val="20000"/>
              </a:spcBef>
              <a:buChar char="»"/>
              <a:defRPr sz="9100">
                <a:solidFill>
                  <a:schemeClr val="tx1"/>
                </a:solidFill>
                <a:latin typeface="Arial" panose="020B0604020202020204" pitchFamily="34" charset="0"/>
                <a:cs typeface="Arial" panose="020B0604020202020204" pitchFamily="34" charset="0"/>
              </a:defRPr>
            </a:lvl5pPr>
            <a:lvl6pPr marL="9853613" indent="-1042988"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10310813" indent="-1042988"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10768013" indent="-1042988"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11225213" indent="-1042988"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defRPr/>
            </a:pPr>
            <a:r>
              <a:rPr lang="en-GB" altLang="en-US" sz="2800" b="1" dirty="0">
                <a:solidFill>
                  <a:srgbClr val="0072C6"/>
                </a:solidFill>
              </a:rPr>
              <a:t>Method</a:t>
            </a:r>
            <a:endParaRPr lang="en-GB" altLang="en-US" sz="2800" dirty="0"/>
          </a:p>
          <a:p>
            <a:pPr marL="0" indent="0" algn="just" defTabSz="914400" eaLnBrk="1" hangingPunct="1">
              <a:spcBef>
                <a:spcPct val="50000"/>
              </a:spcBef>
              <a:buSzPct val="150000"/>
              <a:buFontTx/>
              <a:buNone/>
              <a:defRPr/>
            </a:pPr>
            <a:r>
              <a:rPr lang="en-GB" altLang="en-US" sz="2400" dirty="0">
                <a:solidFill>
                  <a:srgbClr val="000000"/>
                </a:solidFill>
              </a:rPr>
              <a:t>The West Midlands Regional Transfusion Committee Audit Group formulated questions by an iterative process and conducted an online exercise using Snap Surveys© software; a paper option was also available. </a:t>
            </a:r>
            <a:endParaRPr lang="en-GB" altLang="en-US" sz="2400" dirty="0"/>
          </a:p>
        </p:txBody>
      </p:sp>
      <p:sp>
        <p:nvSpPr>
          <p:cNvPr id="3080" name="Text Box 60">
            <a:extLst>
              <a:ext uri="{FF2B5EF4-FFF2-40B4-BE49-F238E27FC236}">
                <a16:creationId xmlns:a16="http://schemas.microsoft.com/office/drawing/2014/main" id="{CCCF6968-CC02-4DE8-A0DE-EC6FC92948A9}"/>
              </a:ext>
            </a:extLst>
          </p:cNvPr>
          <p:cNvSpPr txBox="1">
            <a:spLocks noChangeArrowheads="1"/>
          </p:cNvSpPr>
          <p:nvPr/>
        </p:nvSpPr>
        <p:spPr bwMode="auto">
          <a:xfrm>
            <a:off x="15490825" y="36560125"/>
            <a:ext cx="14238288" cy="3729038"/>
          </a:xfrm>
          <a:prstGeom prst="rect">
            <a:avLst/>
          </a:prstGeom>
          <a:solidFill>
            <a:srgbClr val="E1C7BD"/>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78000" tIns="370800" rIns="342000" bIns="334800">
            <a:spAutoFit/>
          </a:bodyPr>
          <a:lstStyle>
            <a:lvl1pPr defTabSz="4176713">
              <a:spcBef>
                <a:spcPct val="20000"/>
              </a:spcBef>
              <a:buChar char="•"/>
              <a:defRPr sz="14600">
                <a:solidFill>
                  <a:schemeClr val="tx1"/>
                </a:solidFill>
                <a:latin typeface="Arial" panose="020B0604020202020204" pitchFamily="34" charset="0"/>
                <a:cs typeface="Arial" panose="020B0604020202020204" pitchFamily="34" charset="0"/>
              </a:defRPr>
            </a:lvl1pPr>
            <a:lvl2pPr marL="742950" indent="-285750" defTabSz="4176713">
              <a:spcBef>
                <a:spcPct val="20000"/>
              </a:spcBef>
              <a:buChar char="–"/>
              <a:defRPr sz="12800">
                <a:solidFill>
                  <a:schemeClr val="tx1"/>
                </a:solidFill>
                <a:latin typeface="Arial" panose="020B0604020202020204" pitchFamily="34" charset="0"/>
                <a:cs typeface="Arial" panose="020B0604020202020204" pitchFamily="34" charset="0"/>
              </a:defRPr>
            </a:lvl2pPr>
            <a:lvl3pPr marL="1143000" indent="-228600" defTabSz="4176713">
              <a:spcBef>
                <a:spcPct val="20000"/>
              </a:spcBef>
              <a:buChar char="•"/>
              <a:defRPr sz="11000">
                <a:solidFill>
                  <a:schemeClr val="tx1"/>
                </a:solidFill>
                <a:latin typeface="Arial" panose="020B0604020202020204" pitchFamily="34" charset="0"/>
                <a:cs typeface="Arial" panose="020B0604020202020204" pitchFamily="34" charset="0"/>
              </a:defRPr>
            </a:lvl3pPr>
            <a:lvl4pPr marL="1600200" indent="-228600" defTabSz="4176713">
              <a:spcBef>
                <a:spcPct val="20000"/>
              </a:spcBef>
              <a:buChar char="–"/>
              <a:defRPr sz="9100">
                <a:solidFill>
                  <a:schemeClr val="tx1"/>
                </a:solidFill>
                <a:latin typeface="Arial" panose="020B0604020202020204" pitchFamily="34" charset="0"/>
                <a:cs typeface="Arial" panose="020B0604020202020204" pitchFamily="34" charset="0"/>
              </a:defRPr>
            </a:lvl4pPr>
            <a:lvl5pPr marL="2057400" indent="-228600" defTabSz="4176713">
              <a:spcBef>
                <a:spcPct val="20000"/>
              </a:spcBef>
              <a:buChar char="»"/>
              <a:defRPr sz="9100">
                <a:solidFill>
                  <a:schemeClr val="tx1"/>
                </a:solidFill>
                <a:latin typeface="Arial" panose="020B0604020202020204" pitchFamily="34" charset="0"/>
                <a:cs typeface="Arial" panose="020B0604020202020204" pitchFamily="34" charset="0"/>
              </a:defRPr>
            </a:lvl5pPr>
            <a:lvl6pPr marL="2514600" indent="-228600"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2971800" indent="-228600"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3429000" indent="-228600"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3886200" indent="-228600"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2800" b="1">
                <a:solidFill>
                  <a:srgbClr val="0072C6"/>
                </a:solidFill>
              </a:rPr>
              <a:t>Conclusion</a:t>
            </a:r>
          </a:p>
          <a:p>
            <a:pPr eaLnBrk="1" hangingPunct="1">
              <a:spcBef>
                <a:spcPct val="50000"/>
              </a:spcBef>
              <a:buFontTx/>
              <a:buNone/>
            </a:pPr>
            <a:r>
              <a:rPr lang="en-GB" altLang="en-US" sz="2400">
                <a:cs typeface="Calibri" panose="020F0502020204030204" pitchFamily="34" charset="0"/>
              </a:rPr>
              <a:t>Good uptake of the NICE recommendations of those with a good evidence base, e. g. major haemorrhage. </a:t>
            </a:r>
          </a:p>
          <a:p>
            <a:pPr eaLnBrk="1" hangingPunct="1">
              <a:spcBef>
                <a:spcPct val="50000"/>
              </a:spcBef>
              <a:buFontTx/>
              <a:buNone/>
            </a:pPr>
            <a:r>
              <a:rPr lang="en-GB" altLang="en-US" sz="2400">
                <a:cs typeface="Calibri" panose="020F0502020204030204" pitchFamily="34" charset="0"/>
              </a:rPr>
              <a:t>Main barriers to compliance were:</a:t>
            </a:r>
          </a:p>
          <a:p>
            <a:pPr eaLnBrk="1" hangingPunct="1">
              <a:spcBef>
                <a:spcPct val="50000"/>
              </a:spcBef>
            </a:pPr>
            <a:r>
              <a:rPr lang="en-GB" altLang="en-US" sz="2400">
                <a:cs typeface="Calibri" panose="020F0502020204030204" pitchFamily="34" charset="0"/>
              </a:rPr>
              <a:t>Insufficient evidence to support current recommendations</a:t>
            </a:r>
          </a:p>
          <a:p>
            <a:pPr eaLnBrk="1" hangingPunct="1">
              <a:spcBef>
                <a:spcPct val="50000"/>
              </a:spcBef>
            </a:pPr>
            <a:r>
              <a:rPr lang="en-GB" altLang="en-US" sz="2400">
                <a:cs typeface="Calibri" panose="020F0502020204030204" pitchFamily="34" charset="0"/>
              </a:rPr>
              <a:t>Insufficient resource to implement change</a:t>
            </a:r>
            <a:endParaRPr lang="en-GB" altLang="en-US" sz="3600" b="1">
              <a:solidFill>
                <a:srgbClr val="0072C6"/>
              </a:solidFill>
            </a:endParaRPr>
          </a:p>
        </p:txBody>
      </p:sp>
      <p:sp>
        <p:nvSpPr>
          <p:cNvPr id="2100" name="Text Box 66">
            <a:extLst>
              <a:ext uri="{FF2B5EF4-FFF2-40B4-BE49-F238E27FC236}">
                <a16:creationId xmlns:a16="http://schemas.microsoft.com/office/drawing/2014/main" id="{FEE901DC-870E-4F5F-840B-3A7B2FB34086}"/>
              </a:ext>
            </a:extLst>
          </p:cNvPr>
          <p:cNvSpPr txBox="1">
            <a:spLocks noChangeArrowheads="1"/>
          </p:cNvSpPr>
          <p:nvPr/>
        </p:nvSpPr>
        <p:spPr bwMode="auto">
          <a:xfrm>
            <a:off x="15532100" y="40573325"/>
            <a:ext cx="14197013" cy="1325563"/>
          </a:xfrm>
          <a:prstGeom prst="rect">
            <a:avLst/>
          </a:prstGeom>
          <a:solidFill>
            <a:schemeClr val="accent2">
              <a:lumMod val="20000"/>
              <a:lumOff val="80000"/>
            </a:schemeClr>
          </a:solidFill>
          <a:ln>
            <a:noFill/>
          </a:ln>
          <a:effectLst/>
        </p:spPr>
        <p:txBody>
          <a:bodyPr>
            <a:spAutoFit/>
          </a:bodyPr>
          <a:lstStyle>
            <a:lvl1pPr defTabSz="4176713">
              <a:spcBef>
                <a:spcPct val="20000"/>
              </a:spcBef>
              <a:buChar char="•"/>
              <a:defRPr sz="14600">
                <a:solidFill>
                  <a:schemeClr val="tx1"/>
                </a:solidFill>
                <a:latin typeface="Arial" panose="020B0604020202020204" pitchFamily="34" charset="0"/>
                <a:cs typeface="Arial" panose="020B0604020202020204" pitchFamily="34" charset="0"/>
              </a:defRPr>
            </a:lvl1pPr>
            <a:lvl2pPr marL="3394075" indent="-1306513" defTabSz="4176713">
              <a:spcBef>
                <a:spcPct val="20000"/>
              </a:spcBef>
              <a:buChar char="–"/>
              <a:defRPr sz="12800">
                <a:solidFill>
                  <a:schemeClr val="tx1"/>
                </a:solidFill>
                <a:latin typeface="Arial" panose="020B0604020202020204" pitchFamily="34" charset="0"/>
                <a:cs typeface="Arial" panose="020B0604020202020204" pitchFamily="34" charset="0"/>
              </a:defRPr>
            </a:lvl2pPr>
            <a:lvl3pPr marL="5221288" indent="-1044575" defTabSz="4176713">
              <a:spcBef>
                <a:spcPct val="20000"/>
              </a:spcBef>
              <a:buChar char="•"/>
              <a:defRPr sz="11000">
                <a:solidFill>
                  <a:schemeClr val="tx1"/>
                </a:solidFill>
                <a:latin typeface="Arial" panose="020B0604020202020204" pitchFamily="34" charset="0"/>
                <a:cs typeface="Arial" panose="020B0604020202020204" pitchFamily="34" charset="0"/>
              </a:defRPr>
            </a:lvl3pPr>
            <a:lvl4pPr marL="7308850" indent="-1044575" defTabSz="4176713">
              <a:spcBef>
                <a:spcPct val="20000"/>
              </a:spcBef>
              <a:buChar char="–"/>
              <a:defRPr sz="9100">
                <a:solidFill>
                  <a:schemeClr val="tx1"/>
                </a:solidFill>
                <a:latin typeface="Arial" panose="020B0604020202020204" pitchFamily="34" charset="0"/>
                <a:cs typeface="Arial" panose="020B0604020202020204" pitchFamily="34" charset="0"/>
              </a:defRPr>
            </a:lvl4pPr>
            <a:lvl5pPr marL="9396413" indent="-1042988" defTabSz="4176713">
              <a:spcBef>
                <a:spcPct val="20000"/>
              </a:spcBef>
              <a:buChar char="»"/>
              <a:defRPr sz="9100">
                <a:solidFill>
                  <a:schemeClr val="tx1"/>
                </a:solidFill>
                <a:latin typeface="Arial" panose="020B0604020202020204" pitchFamily="34" charset="0"/>
                <a:cs typeface="Arial" panose="020B0604020202020204" pitchFamily="34" charset="0"/>
              </a:defRPr>
            </a:lvl5pPr>
            <a:lvl6pPr marL="9853613" indent="-1042988"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6pPr>
            <a:lvl7pPr marL="10310813" indent="-1042988"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7pPr>
            <a:lvl8pPr marL="10768013" indent="-1042988"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8pPr>
            <a:lvl9pPr marL="11225213" indent="-1042988" defTabSz="4176713" eaLnBrk="0" fontAlgn="base" hangingPunct="0">
              <a:spcBef>
                <a:spcPct val="20000"/>
              </a:spcBef>
              <a:spcAft>
                <a:spcPct val="0"/>
              </a:spcAft>
              <a:buChar char="»"/>
              <a:defRPr sz="91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defRPr/>
            </a:pPr>
            <a:r>
              <a:rPr lang="en-GB" altLang="en-US" sz="2400" b="1" dirty="0">
                <a:solidFill>
                  <a:srgbClr val="0070C0"/>
                </a:solidFill>
              </a:rPr>
              <a:t>Reference</a:t>
            </a:r>
          </a:p>
          <a:p>
            <a:pPr algn="just">
              <a:lnSpc>
                <a:spcPct val="107000"/>
              </a:lnSpc>
              <a:spcAft>
                <a:spcPts val="800"/>
              </a:spcAft>
              <a:buFontTx/>
              <a:buNone/>
              <a:defRPr/>
            </a:pPr>
            <a:r>
              <a:rPr lang="en-GB" sz="2400" dirty="0">
                <a:ea typeface="Calibri" panose="020F0502020204030204" pitchFamily="34" charset="0"/>
                <a:cs typeface="Times New Roman" panose="02020603050405020304" pitchFamily="18" charset="0"/>
              </a:rPr>
              <a:t>National Institute for Health and Care Excellence (NICE) (2015) Blood Transfusion NICE guideline [NG24]</a:t>
            </a:r>
            <a:endParaRPr lang="en-GB" altLang="en-US" sz="2400" dirty="0"/>
          </a:p>
        </p:txBody>
      </p:sp>
      <p:pic>
        <p:nvPicPr>
          <p:cNvPr id="3082" name="Picture 68" descr="NHSBloodandTransplantR1RGB">
            <a:extLst>
              <a:ext uri="{FF2B5EF4-FFF2-40B4-BE49-F238E27FC236}">
                <a16:creationId xmlns:a16="http://schemas.microsoft.com/office/drawing/2014/main" id="{2FB2E339-A659-4E54-9B5C-72C37EA12B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449088" y="971550"/>
            <a:ext cx="5000625"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54">
            <a:extLst>
              <a:ext uri="{FF2B5EF4-FFF2-40B4-BE49-F238E27FC236}">
                <a16:creationId xmlns:a16="http://schemas.microsoft.com/office/drawing/2014/main" id="{DB7E9990-DB60-4630-B5A9-9C357DA3C9F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889913" y="2355850"/>
            <a:ext cx="4464050" cy="334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084" name="TextBox 1">
            <a:extLst>
              <a:ext uri="{FF2B5EF4-FFF2-40B4-BE49-F238E27FC236}">
                <a16:creationId xmlns:a16="http://schemas.microsoft.com/office/drawing/2014/main" id="{055A0697-A246-4727-80D4-9D239931D094}"/>
              </a:ext>
            </a:extLst>
          </p:cNvPr>
          <p:cNvSpPr txBox="1">
            <a:spLocks noChangeArrowheads="1"/>
          </p:cNvSpPr>
          <p:nvPr/>
        </p:nvSpPr>
        <p:spPr bwMode="auto">
          <a:xfrm>
            <a:off x="428625" y="29276675"/>
            <a:ext cx="13968413" cy="9817100"/>
          </a:xfrm>
          <a:prstGeom prst="rect">
            <a:avLst/>
          </a:prstGeom>
          <a:noFill/>
          <a:ln>
            <a:noFill/>
          </a:ln>
          <a:extLst/>
        </p:spPr>
        <p:txBody>
          <a:bodyPr>
            <a:spAutoFit/>
          </a:bodyPr>
          <a:lstStyle>
            <a:lvl1pPr>
              <a:defRPr sz="3200">
                <a:solidFill>
                  <a:schemeClr val="tx1"/>
                </a:solidFill>
                <a:latin typeface="Arial" panose="020B0604020202020204" pitchFamily="34" charset="0"/>
                <a:cs typeface="Arial" panose="020B0604020202020204" pitchFamily="34" charset="0"/>
              </a:defRPr>
            </a:lvl1pPr>
            <a:lvl2pPr marL="742950" indent="-285750">
              <a:defRPr sz="3200">
                <a:solidFill>
                  <a:schemeClr val="tx1"/>
                </a:solidFill>
                <a:latin typeface="Arial" panose="020B0604020202020204" pitchFamily="34" charset="0"/>
                <a:cs typeface="Arial" panose="020B0604020202020204" pitchFamily="34" charset="0"/>
              </a:defRPr>
            </a:lvl2pPr>
            <a:lvl3pPr marL="1143000" indent="-228600">
              <a:defRPr sz="3200">
                <a:solidFill>
                  <a:schemeClr val="tx1"/>
                </a:solidFill>
                <a:latin typeface="Arial" panose="020B0604020202020204" pitchFamily="34" charset="0"/>
                <a:cs typeface="Arial" panose="020B0604020202020204" pitchFamily="34" charset="0"/>
              </a:defRPr>
            </a:lvl3pPr>
            <a:lvl4pPr marL="1600200" indent="-228600">
              <a:defRPr sz="3200">
                <a:solidFill>
                  <a:schemeClr val="tx1"/>
                </a:solidFill>
                <a:latin typeface="Arial" panose="020B0604020202020204" pitchFamily="34" charset="0"/>
                <a:cs typeface="Arial" panose="020B0604020202020204" pitchFamily="34" charset="0"/>
              </a:defRPr>
            </a:lvl4pPr>
            <a:lvl5pPr marL="2057400" indent="-228600">
              <a:defRPr sz="3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9pPr>
          </a:lstStyle>
          <a:p>
            <a:pPr>
              <a:spcAft>
                <a:spcPts val="0"/>
              </a:spcAft>
              <a:defRPr/>
            </a:pPr>
            <a:endParaRPr lang="en-GB" sz="2400" dirty="0">
              <a:solidFill>
                <a:srgbClr val="0000FF"/>
              </a:solidFill>
              <a:ea typeface="Times New Roman" panose="02020603050405020304" pitchFamily="18" charset="0"/>
            </a:endParaRPr>
          </a:p>
          <a:p>
            <a:pPr>
              <a:spcAft>
                <a:spcPts val="0"/>
              </a:spcAft>
              <a:defRPr/>
            </a:pPr>
            <a:r>
              <a:rPr lang="en-GB" sz="2400" dirty="0">
                <a:solidFill>
                  <a:srgbClr val="0000FF"/>
                </a:solidFill>
                <a:ea typeface="Times New Roman" panose="02020603050405020304" pitchFamily="18" charset="0"/>
              </a:rPr>
              <a:t>NICE Recommendation 1.1.5; 1.1.6 [NG24;2015]</a:t>
            </a:r>
          </a:p>
          <a:p>
            <a:pPr marL="457200" indent="-457200">
              <a:spcAft>
                <a:spcPts val="0"/>
              </a:spcAft>
              <a:buFont typeface="Arial" panose="020B0604020202020204" pitchFamily="34" charset="0"/>
              <a:buChar char="•"/>
              <a:defRPr/>
            </a:pPr>
            <a:r>
              <a:rPr lang="en-GB" sz="2400" dirty="0">
                <a:solidFill>
                  <a:srgbClr val="0000FF"/>
                </a:solidFill>
                <a:ea typeface="Times New Roman" panose="02020603050405020304" pitchFamily="18" charset="0"/>
              </a:rPr>
              <a:t>Offer tranexamic acid to adults undergoing surgery who are expected to have at least moderate blood loss (greater than 500 ml).</a:t>
            </a:r>
            <a:endParaRPr lang="en-GB" sz="2400" dirty="0">
              <a:ea typeface="Times New Roman" panose="02020603050405020304" pitchFamily="18" charset="0"/>
              <a:cs typeface="Times New Roman" panose="02020603050405020304" pitchFamily="18" charset="0"/>
            </a:endParaRPr>
          </a:p>
          <a:p>
            <a:pPr marL="457200" indent="-457200">
              <a:spcAft>
                <a:spcPts val="0"/>
              </a:spcAft>
              <a:buFont typeface="Arial" panose="020B0604020202020204" pitchFamily="34" charset="0"/>
              <a:buChar char="•"/>
              <a:defRPr/>
            </a:pPr>
            <a:r>
              <a:rPr lang="en-GB" sz="2400" dirty="0">
                <a:solidFill>
                  <a:srgbClr val="0000FF"/>
                </a:solidFill>
                <a:ea typeface="Times New Roman" panose="02020603050405020304" pitchFamily="18" charset="0"/>
              </a:rPr>
              <a:t>Consider tranexamic acid for children undergoing surgery who are expected to have at least moderate blood loss (greater than 10% blood volume). </a:t>
            </a:r>
            <a:endParaRPr lang="en-GB" altLang="en-US" sz="2400" dirty="0">
              <a:solidFill>
                <a:srgbClr val="000000"/>
              </a:solidFill>
            </a:endParaRPr>
          </a:p>
          <a:p>
            <a:pPr algn="just">
              <a:defRPr/>
            </a:pPr>
            <a:endParaRPr lang="en-GB" sz="2800" b="1" dirty="0"/>
          </a:p>
          <a:p>
            <a:pPr algn="just">
              <a:defRPr/>
            </a:pPr>
            <a:r>
              <a:rPr lang="en-GB" sz="2400" b="1" dirty="0"/>
              <a:t>Respondents were asked if they had a policy which includes offering TXA to adults undergoing surgery who are expected to have at least moderate blood loss (&gt;500ml) </a:t>
            </a:r>
            <a:endParaRPr lang="en-GB" altLang="en-US" sz="2400" dirty="0">
              <a:solidFill>
                <a:srgbClr val="000000"/>
              </a:solidFill>
            </a:endParaRPr>
          </a:p>
          <a:p>
            <a:pPr algn="just">
              <a:defRPr/>
            </a:pPr>
            <a:endParaRPr lang="en-GB" altLang="en-US" sz="3600" dirty="0">
              <a:solidFill>
                <a:srgbClr val="000000"/>
              </a:solidFill>
            </a:endParaRPr>
          </a:p>
          <a:p>
            <a:pPr algn="just">
              <a:defRPr/>
            </a:pPr>
            <a:endParaRPr lang="en-GB" altLang="en-US" sz="3600" dirty="0">
              <a:solidFill>
                <a:srgbClr val="000000"/>
              </a:solidFill>
            </a:endParaRPr>
          </a:p>
          <a:p>
            <a:pPr algn="just">
              <a:defRPr/>
            </a:pPr>
            <a:endParaRPr lang="en-GB" altLang="en-US" sz="3600" dirty="0">
              <a:solidFill>
                <a:srgbClr val="000000"/>
              </a:solidFill>
            </a:endParaRPr>
          </a:p>
          <a:p>
            <a:pPr algn="just">
              <a:defRPr/>
            </a:pPr>
            <a:endParaRPr lang="en-GB" altLang="en-US" sz="3600" dirty="0">
              <a:solidFill>
                <a:srgbClr val="000000"/>
              </a:solidFill>
            </a:endParaRPr>
          </a:p>
          <a:p>
            <a:pPr algn="just">
              <a:defRPr/>
            </a:pPr>
            <a:endParaRPr lang="en-GB" altLang="en-US" dirty="0">
              <a:solidFill>
                <a:srgbClr val="000000"/>
              </a:solidFill>
            </a:endParaRPr>
          </a:p>
          <a:p>
            <a:pPr algn="just">
              <a:defRPr/>
            </a:pPr>
            <a:endParaRPr lang="en-GB" sz="2800" b="1" dirty="0"/>
          </a:p>
          <a:p>
            <a:pPr algn="just">
              <a:defRPr/>
            </a:pPr>
            <a:endParaRPr lang="en-GB" sz="2800" b="1" dirty="0"/>
          </a:p>
          <a:p>
            <a:pPr algn="just">
              <a:defRPr/>
            </a:pPr>
            <a:endParaRPr lang="en-GB" sz="2400" b="1" dirty="0"/>
          </a:p>
          <a:p>
            <a:pPr algn="just">
              <a:defRPr/>
            </a:pPr>
            <a:endParaRPr lang="en-GB" sz="2400" b="1" dirty="0"/>
          </a:p>
          <a:p>
            <a:pPr algn="just">
              <a:defRPr/>
            </a:pPr>
            <a:r>
              <a:rPr lang="en-GB" sz="2400" b="1" dirty="0"/>
              <a:t>Respondents were asked if they had a policy which includes offering TXA to children undergoing surgery who are expected to have at least moderate blood loss (&gt;10%) blood volume as described by the NICE guideline. </a:t>
            </a:r>
            <a:endParaRPr lang="en-GB" altLang="en-US" sz="2400" dirty="0">
              <a:solidFill>
                <a:srgbClr val="000000"/>
              </a:solidFill>
            </a:endParaRPr>
          </a:p>
          <a:p>
            <a:pPr algn="just">
              <a:defRPr/>
            </a:pPr>
            <a:endParaRPr lang="en-GB" altLang="en-US" sz="3600" dirty="0">
              <a:solidFill>
                <a:srgbClr val="000000"/>
              </a:solidFill>
            </a:endParaRPr>
          </a:p>
        </p:txBody>
      </p:sp>
      <p:pic>
        <p:nvPicPr>
          <p:cNvPr id="22" name="Picture 21">
            <a:extLst>
              <a:ext uri="{FF2B5EF4-FFF2-40B4-BE49-F238E27FC236}">
                <a16:creationId xmlns:a16="http://schemas.microsoft.com/office/drawing/2014/main" id="{59BA435B-F93F-4ACA-AA92-554E0949B37B}"/>
              </a:ext>
            </a:extLst>
          </p:cNvPr>
          <p:cNvPicPr/>
          <p:nvPr/>
        </p:nvPicPr>
        <p:blipFill>
          <a:blip r:embed="rId6" cstate="print">
            <a:extLst/>
          </a:blip>
          <a:srcRect/>
          <a:stretch>
            <a:fillRect/>
          </a:stretch>
        </p:blipFill>
        <p:spPr bwMode="auto">
          <a:xfrm>
            <a:off x="527101" y="12874341"/>
            <a:ext cx="13850741" cy="6391067"/>
          </a:xfrm>
          <a:prstGeom prst="rect">
            <a:avLst/>
          </a:prstGeom>
          <a:noFill/>
          <a:ln>
            <a:solidFill>
              <a:schemeClr val="accent5"/>
            </a:solidFill>
          </a:ln>
          <a:effectLst>
            <a:softEdge rad="12700"/>
          </a:effectLst>
        </p:spPr>
      </p:pic>
      <p:pic>
        <p:nvPicPr>
          <p:cNvPr id="3086" name="Picture 23">
            <a:extLst>
              <a:ext uri="{FF2B5EF4-FFF2-40B4-BE49-F238E27FC236}">
                <a16:creationId xmlns:a16="http://schemas.microsoft.com/office/drawing/2014/main" id="{C0AF446C-7F17-4102-8FE8-0568D4A170E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352713" y="23399750"/>
            <a:ext cx="14239875" cy="656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Picture 3">
            <a:extLst>
              <a:ext uri="{FF2B5EF4-FFF2-40B4-BE49-F238E27FC236}">
                <a16:creationId xmlns:a16="http://schemas.microsoft.com/office/drawing/2014/main" id="{8A509C26-915D-4571-AD28-1C4D156DA78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532100" y="7834313"/>
            <a:ext cx="14197013"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Picture 26">
            <a:extLst>
              <a:ext uri="{FF2B5EF4-FFF2-40B4-BE49-F238E27FC236}">
                <a16:creationId xmlns:a16="http://schemas.microsoft.com/office/drawing/2014/main" id="{386B3C89-D2E9-4FBD-9E63-0447E17C050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l="11174" t="14685" r="12003" b="220"/>
          <a:stretch>
            <a:fillRect/>
          </a:stretch>
        </p:blipFill>
        <p:spPr bwMode="auto">
          <a:xfrm>
            <a:off x="15355888" y="15305088"/>
            <a:ext cx="14373225" cy="746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9" name="TextBox 3">
            <a:extLst>
              <a:ext uri="{FF2B5EF4-FFF2-40B4-BE49-F238E27FC236}">
                <a16:creationId xmlns:a16="http://schemas.microsoft.com/office/drawing/2014/main" id="{FF6CF300-A791-4784-869F-74FDC152724A}"/>
              </a:ext>
            </a:extLst>
          </p:cNvPr>
          <p:cNvSpPr txBox="1">
            <a:spLocks noChangeArrowheads="1"/>
          </p:cNvSpPr>
          <p:nvPr/>
        </p:nvSpPr>
        <p:spPr bwMode="auto">
          <a:xfrm>
            <a:off x="15355888" y="14165263"/>
            <a:ext cx="14373225" cy="11398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anose="020B0604020202020204" pitchFamily="34" charset="0"/>
                <a:cs typeface="Arial" panose="020B0604020202020204" pitchFamily="34" charset="0"/>
              </a:defRPr>
            </a:lvl1pPr>
            <a:lvl2pPr marL="742950" indent="-285750">
              <a:defRPr sz="3200">
                <a:solidFill>
                  <a:schemeClr val="tx1"/>
                </a:solidFill>
                <a:latin typeface="Arial" panose="020B0604020202020204" pitchFamily="34" charset="0"/>
                <a:cs typeface="Arial" panose="020B0604020202020204" pitchFamily="34" charset="0"/>
              </a:defRPr>
            </a:lvl2pPr>
            <a:lvl3pPr marL="1143000" indent="-228600">
              <a:defRPr sz="3200">
                <a:solidFill>
                  <a:schemeClr val="tx1"/>
                </a:solidFill>
                <a:latin typeface="Arial" panose="020B0604020202020204" pitchFamily="34" charset="0"/>
                <a:cs typeface="Arial" panose="020B0604020202020204" pitchFamily="34" charset="0"/>
              </a:defRPr>
            </a:lvl3pPr>
            <a:lvl4pPr marL="1600200" indent="-228600">
              <a:defRPr sz="3200">
                <a:solidFill>
                  <a:schemeClr val="tx1"/>
                </a:solidFill>
                <a:latin typeface="Arial" panose="020B0604020202020204" pitchFamily="34" charset="0"/>
                <a:cs typeface="Arial" panose="020B0604020202020204" pitchFamily="34" charset="0"/>
              </a:defRPr>
            </a:lvl4pPr>
            <a:lvl5pPr marL="2057400" indent="-228600">
              <a:defRPr sz="3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9pPr>
          </a:lstStyle>
          <a:p>
            <a:endParaRPr lang="en-GB" altLang="en-US" sz="2000" b="1"/>
          </a:p>
          <a:p>
            <a:r>
              <a:rPr lang="en-GB" altLang="en-US" sz="2400" b="1"/>
              <a:t>‘Have you changed, or are you planning to change any of your policies (with regards use of TXA based on the NG24 NICE guidelines)</a:t>
            </a:r>
          </a:p>
        </p:txBody>
      </p:sp>
      <p:graphicFrame>
        <p:nvGraphicFramePr>
          <p:cNvPr id="6" name="Table 5">
            <a:extLst>
              <a:ext uri="{FF2B5EF4-FFF2-40B4-BE49-F238E27FC236}">
                <a16:creationId xmlns:a16="http://schemas.microsoft.com/office/drawing/2014/main" id="{7271B11C-92E7-4623-9810-71948C1F432C}"/>
              </a:ext>
            </a:extLst>
          </p:cNvPr>
          <p:cNvGraphicFramePr>
            <a:graphicFrameLocks noGrp="1"/>
          </p:cNvGraphicFramePr>
          <p:nvPr/>
        </p:nvGraphicFramePr>
        <p:xfrm>
          <a:off x="450850" y="25877838"/>
          <a:ext cx="13850938" cy="3254375"/>
        </p:xfrm>
        <a:graphic>
          <a:graphicData uri="http://schemas.openxmlformats.org/drawingml/2006/table">
            <a:tbl>
              <a:tblPr firstRow="1" firstCol="1" bandRow="1" bandCol="1">
                <a:tableStyleId>{073A0DAA-6AF3-43AB-8588-CEC1D06C72B9}</a:tableStyleId>
              </a:tblPr>
              <a:tblGrid>
                <a:gridCol w="2248049">
                  <a:extLst>
                    <a:ext uri="{9D8B030D-6E8A-4147-A177-3AD203B41FA5}">
                      <a16:colId xmlns:a16="http://schemas.microsoft.com/office/drawing/2014/main" val="20000"/>
                    </a:ext>
                  </a:extLst>
                </a:gridCol>
                <a:gridCol w="1439761">
                  <a:extLst>
                    <a:ext uri="{9D8B030D-6E8A-4147-A177-3AD203B41FA5}">
                      <a16:colId xmlns:a16="http://schemas.microsoft.com/office/drawing/2014/main" val="20001"/>
                    </a:ext>
                  </a:extLst>
                </a:gridCol>
                <a:gridCol w="1609357">
                  <a:extLst>
                    <a:ext uri="{9D8B030D-6E8A-4147-A177-3AD203B41FA5}">
                      <a16:colId xmlns:a16="http://schemas.microsoft.com/office/drawing/2014/main" val="20002"/>
                    </a:ext>
                  </a:extLst>
                </a:gridCol>
                <a:gridCol w="4441971">
                  <a:extLst>
                    <a:ext uri="{9D8B030D-6E8A-4147-A177-3AD203B41FA5}">
                      <a16:colId xmlns:a16="http://schemas.microsoft.com/office/drawing/2014/main" val="20003"/>
                    </a:ext>
                  </a:extLst>
                </a:gridCol>
                <a:gridCol w="2451924">
                  <a:extLst>
                    <a:ext uri="{9D8B030D-6E8A-4147-A177-3AD203B41FA5}">
                      <a16:colId xmlns:a16="http://schemas.microsoft.com/office/drawing/2014/main" val="20004"/>
                    </a:ext>
                  </a:extLst>
                </a:gridCol>
                <a:gridCol w="1659876">
                  <a:extLst>
                    <a:ext uri="{9D8B030D-6E8A-4147-A177-3AD203B41FA5}">
                      <a16:colId xmlns:a16="http://schemas.microsoft.com/office/drawing/2014/main" val="20005"/>
                    </a:ext>
                  </a:extLst>
                </a:gridCol>
              </a:tblGrid>
              <a:tr h="914485">
                <a:tc>
                  <a:txBody>
                    <a:bodyPr/>
                    <a:lstStyle/>
                    <a:p>
                      <a:pPr algn="ctr">
                        <a:spcAft>
                          <a:spcPts val="0"/>
                        </a:spcAft>
                      </a:pPr>
                      <a:r>
                        <a:rPr lang="en-GB" sz="2000" dirty="0">
                          <a:effectLst/>
                        </a:rPr>
                        <a:t>Counts</a:t>
                      </a:r>
                      <a:br>
                        <a:rPr lang="en-GB" sz="2000" dirty="0">
                          <a:effectLst/>
                        </a:rPr>
                      </a:br>
                      <a:r>
                        <a:rPr lang="en-GB" sz="2000" dirty="0">
                          <a:effectLst/>
                        </a:rPr>
                        <a:t>Analysis %</a:t>
                      </a:r>
                      <a:br>
                        <a:rPr lang="en-GB" sz="2000" dirty="0">
                          <a:effectLst/>
                        </a:rPr>
                      </a:br>
                      <a:r>
                        <a:rPr lang="en-GB" sz="2000" dirty="0">
                          <a:effectLst/>
                        </a:rPr>
                        <a:t>Respondents</a:t>
                      </a:r>
                      <a:endParaRPr lang="en-GB"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dirty="0">
                          <a:effectLst/>
                        </a:rPr>
                        <a:t>Cardiac</a:t>
                      </a:r>
                      <a:endParaRPr lang="en-GB"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dirty="0">
                          <a:effectLst/>
                        </a:rPr>
                        <a:t>Complex vascular surgery</a:t>
                      </a:r>
                      <a:endParaRPr lang="en-GB"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dirty="0">
                          <a:effectLst/>
                        </a:rPr>
                        <a:t>Major </a:t>
                      </a:r>
                      <a:br>
                        <a:rPr lang="en-GB" sz="2000" dirty="0">
                          <a:effectLst/>
                        </a:rPr>
                      </a:br>
                      <a:r>
                        <a:rPr lang="en-GB" sz="2000" dirty="0">
                          <a:effectLst/>
                        </a:rPr>
                        <a:t>obstetric procedures</a:t>
                      </a:r>
                      <a:endParaRPr lang="en-GB"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dirty="0">
                          <a:effectLst/>
                        </a:rPr>
                        <a:t>Pelvic reconstruction</a:t>
                      </a:r>
                      <a:endParaRPr lang="en-GB"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dirty="0">
                          <a:effectLst/>
                        </a:rPr>
                        <a:t>Scoliosis surgery</a:t>
                      </a:r>
                      <a:endParaRPr lang="en-GB"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extLst>
                  <a:ext uri="{0D108BD9-81ED-4DB2-BD59-A6C34878D82A}">
                    <a16:rowId xmlns:a16="http://schemas.microsoft.com/office/drawing/2014/main" val="10000"/>
                  </a:ext>
                </a:extLst>
              </a:tr>
              <a:tr h="388855">
                <a:tc>
                  <a:txBody>
                    <a:bodyPr/>
                    <a:lstStyle/>
                    <a:p>
                      <a:pPr algn="ctr">
                        <a:spcAft>
                          <a:spcPts val="0"/>
                        </a:spcAft>
                      </a:pPr>
                      <a:r>
                        <a:rPr lang="en-GB" sz="2000" dirty="0">
                          <a:effectLst/>
                        </a:rPr>
                        <a:t>Total</a:t>
                      </a:r>
                      <a:endParaRPr lang="en-GB"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dirty="0">
                          <a:effectLst/>
                        </a:rPr>
                        <a:t>4</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dirty="0">
                          <a:effectLst/>
                        </a:rPr>
                        <a:t>7</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dirty="0">
                          <a:effectLst/>
                        </a:rPr>
                        <a:t>13</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a:effectLst/>
                        </a:rPr>
                        <a:t>4</a:t>
                      </a:r>
                      <a:endParaRPr lang="en-GB" sz="2000">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a:effectLst/>
                        </a:rPr>
                        <a:t>2</a:t>
                      </a:r>
                      <a:endParaRPr lang="en-GB" sz="2000">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extLst>
                  <a:ext uri="{0D108BD9-81ED-4DB2-BD59-A6C34878D82A}">
                    <a16:rowId xmlns:a16="http://schemas.microsoft.com/office/drawing/2014/main" val="10001"/>
                  </a:ext>
                </a:extLst>
              </a:tr>
              <a:tr h="731585">
                <a:tc>
                  <a:txBody>
                    <a:bodyPr/>
                    <a:lstStyle/>
                    <a:p>
                      <a:pPr algn="ctr">
                        <a:spcAft>
                          <a:spcPts val="0"/>
                        </a:spcAft>
                      </a:pPr>
                      <a:r>
                        <a:rPr lang="en-GB" sz="2000" dirty="0">
                          <a:effectLst/>
                        </a:rPr>
                        <a:t>TXA in routine use</a:t>
                      </a:r>
                      <a:endParaRPr lang="en-GB"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a:effectLst/>
                        </a:rPr>
                        <a:t>2</a:t>
                      </a:r>
                      <a:br>
                        <a:rPr lang="en-GB" sz="2000">
                          <a:effectLst/>
                        </a:rPr>
                      </a:br>
                      <a:r>
                        <a:rPr lang="en-GB" sz="2000">
                          <a:effectLst/>
                        </a:rPr>
                        <a:t>50.0%</a:t>
                      </a:r>
                      <a:endParaRPr lang="en-GB" sz="2000">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dirty="0">
                          <a:effectLst/>
                        </a:rPr>
                        <a:t>2</a:t>
                      </a:r>
                      <a:br>
                        <a:rPr lang="en-GB" sz="2000" dirty="0">
                          <a:effectLst/>
                        </a:rPr>
                      </a:br>
                      <a:r>
                        <a:rPr lang="en-GB" sz="2000" dirty="0">
                          <a:effectLst/>
                        </a:rPr>
                        <a:t>28.6%</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dirty="0">
                          <a:effectLst/>
                        </a:rPr>
                        <a:t>6</a:t>
                      </a:r>
                      <a:br>
                        <a:rPr lang="en-GB" sz="2000" dirty="0">
                          <a:effectLst/>
                        </a:rPr>
                      </a:br>
                      <a:r>
                        <a:rPr lang="en-GB" sz="2000" dirty="0">
                          <a:effectLst/>
                        </a:rPr>
                        <a:t>46.2%</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a:effectLst/>
                        </a:rPr>
                        <a:t>3</a:t>
                      </a:r>
                      <a:br>
                        <a:rPr lang="en-GB" sz="2000">
                          <a:effectLst/>
                        </a:rPr>
                      </a:br>
                      <a:r>
                        <a:rPr lang="en-GB" sz="2000">
                          <a:effectLst/>
                        </a:rPr>
                        <a:t>75.0%</a:t>
                      </a:r>
                      <a:endParaRPr lang="en-GB" sz="2000">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a:effectLst/>
                        </a:rPr>
                        <a:t>2</a:t>
                      </a:r>
                      <a:br>
                        <a:rPr lang="en-GB" sz="2000">
                          <a:effectLst/>
                        </a:rPr>
                      </a:br>
                      <a:r>
                        <a:rPr lang="en-GB" sz="2000">
                          <a:effectLst/>
                        </a:rPr>
                        <a:t>100.0%</a:t>
                      </a:r>
                      <a:endParaRPr lang="en-GB" sz="2000">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extLst>
                  <a:ext uri="{0D108BD9-81ED-4DB2-BD59-A6C34878D82A}">
                    <a16:rowId xmlns:a16="http://schemas.microsoft.com/office/drawing/2014/main" val="10002"/>
                  </a:ext>
                </a:extLst>
              </a:tr>
              <a:tr h="609725">
                <a:tc>
                  <a:txBody>
                    <a:bodyPr/>
                    <a:lstStyle/>
                    <a:p>
                      <a:pPr algn="ctr">
                        <a:spcAft>
                          <a:spcPts val="0"/>
                        </a:spcAft>
                      </a:pPr>
                      <a:r>
                        <a:rPr lang="en-GB" sz="2000" dirty="0">
                          <a:effectLst/>
                        </a:rPr>
                        <a:t>TXA in use in some cases</a:t>
                      </a:r>
                      <a:endParaRPr lang="en-GB"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dirty="0">
                          <a:effectLst/>
                        </a:rPr>
                        <a:t>2</a:t>
                      </a:r>
                      <a:br>
                        <a:rPr lang="en-GB" sz="2000" dirty="0">
                          <a:effectLst/>
                        </a:rPr>
                      </a:br>
                      <a:r>
                        <a:rPr lang="en-GB" sz="2000" dirty="0">
                          <a:effectLst/>
                        </a:rPr>
                        <a:t>50.0%</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dirty="0">
                          <a:effectLst/>
                        </a:rPr>
                        <a:t>1</a:t>
                      </a:r>
                      <a:br>
                        <a:rPr lang="en-GB" sz="2000" dirty="0">
                          <a:effectLst/>
                        </a:rPr>
                      </a:br>
                      <a:r>
                        <a:rPr lang="en-GB" sz="2000" dirty="0">
                          <a:effectLst/>
                        </a:rPr>
                        <a:t>14.3%</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dirty="0">
                          <a:effectLst/>
                        </a:rPr>
                        <a:t>5</a:t>
                      </a:r>
                      <a:br>
                        <a:rPr lang="en-GB" sz="2000" dirty="0">
                          <a:effectLst/>
                        </a:rPr>
                      </a:br>
                      <a:r>
                        <a:rPr lang="en-GB" sz="2000" dirty="0">
                          <a:effectLst/>
                        </a:rPr>
                        <a:t>38.5%</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dirty="0">
                          <a:effectLst/>
                        </a:rPr>
                        <a:t>1</a:t>
                      </a:r>
                      <a:br>
                        <a:rPr lang="en-GB" sz="2000" dirty="0">
                          <a:effectLst/>
                        </a:rPr>
                      </a:br>
                      <a:r>
                        <a:rPr lang="en-GB" sz="2000" dirty="0">
                          <a:effectLst/>
                        </a:rPr>
                        <a:t>25.0%</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a:effectLst/>
                        </a:rPr>
                        <a:t>1</a:t>
                      </a:r>
                      <a:br>
                        <a:rPr lang="en-GB" sz="2000">
                          <a:effectLst/>
                        </a:rPr>
                      </a:br>
                      <a:r>
                        <a:rPr lang="en-GB" sz="2000">
                          <a:effectLst/>
                        </a:rPr>
                        <a:t>50.0%</a:t>
                      </a:r>
                      <a:endParaRPr lang="en-GB" sz="2000">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extLst>
                  <a:ext uri="{0D108BD9-81ED-4DB2-BD59-A6C34878D82A}">
                    <a16:rowId xmlns:a16="http://schemas.microsoft.com/office/drawing/2014/main" val="10003"/>
                  </a:ext>
                </a:extLst>
              </a:tr>
              <a:tr h="609725">
                <a:tc>
                  <a:txBody>
                    <a:bodyPr/>
                    <a:lstStyle/>
                    <a:p>
                      <a:pPr algn="ctr">
                        <a:spcAft>
                          <a:spcPts val="0"/>
                        </a:spcAft>
                      </a:pPr>
                      <a:r>
                        <a:rPr lang="en-GB" sz="2000" dirty="0">
                          <a:effectLst/>
                        </a:rPr>
                        <a:t>No TXA</a:t>
                      </a:r>
                      <a:endParaRPr lang="en-GB"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dirty="0">
                          <a:effectLst/>
                        </a:rPr>
                        <a:t>-</a:t>
                      </a:r>
                      <a:br>
                        <a:rPr lang="en-GB" sz="2000" dirty="0">
                          <a:effectLst/>
                        </a:rPr>
                      </a:br>
                      <a:r>
                        <a:rPr lang="en-GB" sz="2000" dirty="0">
                          <a:effectLst/>
                        </a:rPr>
                        <a:t>-</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dirty="0">
                          <a:effectLst/>
                        </a:rPr>
                        <a:t>4</a:t>
                      </a:r>
                      <a:br>
                        <a:rPr lang="en-GB" sz="2000" dirty="0">
                          <a:effectLst/>
                        </a:rPr>
                      </a:br>
                      <a:r>
                        <a:rPr lang="en-GB" sz="2000" dirty="0">
                          <a:effectLst/>
                        </a:rPr>
                        <a:t>57.1%</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dirty="0">
                          <a:effectLst/>
                        </a:rPr>
                        <a:t>2</a:t>
                      </a:r>
                      <a:br>
                        <a:rPr lang="en-GB" sz="2000" dirty="0">
                          <a:effectLst/>
                        </a:rPr>
                      </a:br>
                      <a:r>
                        <a:rPr lang="en-GB" sz="2000" dirty="0">
                          <a:effectLst/>
                        </a:rPr>
                        <a:t>15.4%</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dirty="0">
                          <a:effectLst/>
                        </a:rPr>
                        <a:t>-</a:t>
                      </a:r>
                      <a:br>
                        <a:rPr lang="en-GB" sz="2000" dirty="0">
                          <a:effectLst/>
                        </a:rPr>
                      </a:br>
                      <a:r>
                        <a:rPr lang="en-GB" sz="2000" dirty="0">
                          <a:effectLst/>
                        </a:rPr>
                        <a:t>-</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tc>
                  <a:txBody>
                    <a:bodyPr/>
                    <a:lstStyle/>
                    <a:p>
                      <a:pPr algn="ctr">
                        <a:spcAft>
                          <a:spcPts val="0"/>
                        </a:spcAft>
                      </a:pPr>
                      <a:r>
                        <a:rPr lang="en-GB" sz="2000" dirty="0">
                          <a:effectLst/>
                        </a:rPr>
                        <a:t>-</a:t>
                      </a:r>
                      <a:br>
                        <a:rPr lang="en-GB" sz="2000" dirty="0">
                          <a:effectLst/>
                        </a:rPr>
                      </a:br>
                      <a:r>
                        <a:rPr lang="en-GB" sz="2000" dirty="0">
                          <a:effectLst/>
                        </a:rPr>
                        <a:t>-</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1" marR="68581" marT="0" marB="0"/>
                </a:tc>
                <a:extLst>
                  <a:ext uri="{0D108BD9-81ED-4DB2-BD59-A6C34878D82A}">
                    <a16:rowId xmlns:a16="http://schemas.microsoft.com/office/drawing/2014/main" val="10004"/>
                  </a:ext>
                </a:extLst>
              </a:tr>
            </a:tbl>
          </a:graphicData>
        </a:graphic>
      </p:graphicFrame>
      <p:graphicFrame>
        <p:nvGraphicFramePr>
          <p:cNvPr id="11" name="Table 10">
            <a:extLst>
              <a:ext uri="{FF2B5EF4-FFF2-40B4-BE49-F238E27FC236}">
                <a16:creationId xmlns:a16="http://schemas.microsoft.com/office/drawing/2014/main" id="{004143AB-2DCE-4569-BDB2-F363138A05BD}"/>
              </a:ext>
            </a:extLst>
          </p:cNvPr>
          <p:cNvGraphicFramePr>
            <a:graphicFrameLocks noGrp="1"/>
          </p:cNvGraphicFramePr>
          <p:nvPr/>
        </p:nvGraphicFramePr>
        <p:xfrm>
          <a:off x="409575" y="33075563"/>
          <a:ext cx="13871575" cy="3014662"/>
        </p:xfrm>
        <a:graphic>
          <a:graphicData uri="http://schemas.openxmlformats.org/drawingml/2006/table">
            <a:tbl>
              <a:tblPr firstRow="1" firstCol="1" bandRow="1" bandCol="1">
                <a:tableStyleId>{073A0DAA-6AF3-43AB-8588-CEC1D06C72B9}</a:tableStyleId>
              </a:tblPr>
              <a:tblGrid>
                <a:gridCol w="3662367">
                  <a:extLst>
                    <a:ext uri="{9D8B030D-6E8A-4147-A177-3AD203B41FA5}">
                      <a16:colId xmlns:a16="http://schemas.microsoft.com/office/drawing/2014/main" val="20000"/>
                    </a:ext>
                  </a:extLst>
                </a:gridCol>
                <a:gridCol w="1973450">
                  <a:extLst>
                    <a:ext uri="{9D8B030D-6E8A-4147-A177-3AD203B41FA5}">
                      <a16:colId xmlns:a16="http://schemas.microsoft.com/office/drawing/2014/main" val="20001"/>
                    </a:ext>
                  </a:extLst>
                </a:gridCol>
                <a:gridCol w="2743342">
                  <a:extLst>
                    <a:ext uri="{9D8B030D-6E8A-4147-A177-3AD203B41FA5}">
                      <a16:colId xmlns:a16="http://schemas.microsoft.com/office/drawing/2014/main" val="20002"/>
                    </a:ext>
                  </a:extLst>
                </a:gridCol>
                <a:gridCol w="2743342">
                  <a:extLst>
                    <a:ext uri="{9D8B030D-6E8A-4147-A177-3AD203B41FA5}">
                      <a16:colId xmlns:a16="http://schemas.microsoft.com/office/drawing/2014/main" val="20003"/>
                    </a:ext>
                  </a:extLst>
                </a:gridCol>
                <a:gridCol w="2749074">
                  <a:extLst>
                    <a:ext uri="{9D8B030D-6E8A-4147-A177-3AD203B41FA5}">
                      <a16:colId xmlns:a16="http://schemas.microsoft.com/office/drawing/2014/main" val="20004"/>
                    </a:ext>
                  </a:extLst>
                </a:gridCol>
              </a:tblGrid>
              <a:tr h="970873">
                <a:tc rowSpan="2">
                  <a:txBody>
                    <a:bodyPr/>
                    <a:lstStyle/>
                    <a:p>
                      <a:pPr algn="ctr">
                        <a:spcAft>
                          <a:spcPts val="0"/>
                        </a:spcAft>
                      </a:pPr>
                      <a:r>
                        <a:rPr lang="en-GB" sz="2400" dirty="0">
                          <a:effectLst/>
                        </a:rPr>
                        <a:t>Counts</a:t>
                      </a:r>
                      <a:br>
                        <a:rPr lang="en-GB" sz="2400" dirty="0">
                          <a:effectLst/>
                        </a:rPr>
                      </a:br>
                      <a:r>
                        <a:rPr lang="en-GB" sz="2400" dirty="0">
                          <a:effectLst/>
                        </a:rPr>
                        <a:t>Analysis %</a:t>
                      </a:r>
                      <a:br>
                        <a:rPr lang="en-GB" sz="2400" dirty="0">
                          <a:effectLst/>
                        </a:rPr>
                      </a:br>
                      <a:r>
                        <a:rPr lang="en-GB" sz="2400" dirty="0">
                          <a:effectLst/>
                        </a:rPr>
                        <a:t>Respondents</a:t>
                      </a:r>
                      <a:endParaRPr lang="en-GB"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240" marR="15240" marT="15241" marB="15241" anchor="ctr"/>
                </a:tc>
                <a:tc rowSpan="2">
                  <a:txBody>
                    <a:bodyPr/>
                    <a:lstStyle/>
                    <a:p>
                      <a:pPr algn="ctr">
                        <a:spcAft>
                          <a:spcPts val="0"/>
                        </a:spcAft>
                      </a:pPr>
                      <a:r>
                        <a:rPr lang="en-GB" sz="2400" dirty="0">
                          <a:effectLst/>
                        </a:rPr>
                        <a:t>Base</a:t>
                      </a:r>
                      <a:endParaRPr lang="en-GB"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240" marR="15240" marT="15241" marB="15241" anchor="b"/>
                </a:tc>
                <a:tc gridSpan="3">
                  <a:txBody>
                    <a:bodyPr/>
                    <a:lstStyle/>
                    <a:p>
                      <a:pPr algn="ctr">
                        <a:spcAft>
                          <a:spcPts val="0"/>
                        </a:spcAft>
                      </a:pPr>
                      <a:r>
                        <a:rPr lang="en-GB" sz="2400" dirty="0">
                          <a:effectLst/>
                        </a:rPr>
                        <a:t>Policy which includes offering TXA to adults undergoing surgery</a:t>
                      </a:r>
                      <a:endParaRPr lang="en-GB"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240" marR="15240" marT="15241" marB="15241"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917790">
                <a:tc vMerge="1">
                  <a:txBody>
                    <a:bodyPr/>
                    <a:lstStyle/>
                    <a:p>
                      <a:endParaRPr lang="en-GB"/>
                    </a:p>
                  </a:txBody>
                  <a:tcPr/>
                </a:tc>
                <a:tc vMerge="1">
                  <a:txBody>
                    <a:bodyPr/>
                    <a:lstStyle/>
                    <a:p>
                      <a:endParaRPr lang="en-GB"/>
                    </a:p>
                  </a:txBody>
                  <a:tcPr/>
                </a:tc>
                <a:tc>
                  <a:txBody>
                    <a:bodyPr/>
                    <a:lstStyle/>
                    <a:p>
                      <a:pPr algn="ctr">
                        <a:spcAft>
                          <a:spcPts val="0"/>
                        </a:spcAft>
                      </a:pPr>
                      <a:r>
                        <a:rPr lang="en-GB" sz="2400" dirty="0">
                          <a:effectLst/>
                        </a:rPr>
                        <a:t>Yes</a:t>
                      </a:r>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240" marR="15240" marT="15241" marB="15241" anchor="b"/>
                </a:tc>
                <a:tc>
                  <a:txBody>
                    <a:bodyPr/>
                    <a:lstStyle/>
                    <a:p>
                      <a:pPr algn="ctr">
                        <a:spcAft>
                          <a:spcPts val="0"/>
                        </a:spcAft>
                      </a:pPr>
                      <a:r>
                        <a:rPr lang="en-GB" sz="2400">
                          <a:effectLst/>
                        </a:rPr>
                        <a:t>No</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15240" marR="15240" marT="15241" marB="15241" anchor="b"/>
                </a:tc>
                <a:tc>
                  <a:txBody>
                    <a:bodyPr/>
                    <a:lstStyle/>
                    <a:p>
                      <a:pPr algn="ctr">
                        <a:spcAft>
                          <a:spcPts val="0"/>
                        </a:spcAft>
                      </a:pPr>
                      <a:r>
                        <a:rPr lang="en-GB" sz="2400" dirty="0">
                          <a:effectLst/>
                        </a:rPr>
                        <a:t>Do not treat adults</a:t>
                      </a:r>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240" marR="15240" marT="15241" marB="15241" anchor="b"/>
                </a:tc>
                <a:extLst>
                  <a:ext uri="{0D108BD9-81ED-4DB2-BD59-A6C34878D82A}">
                    <a16:rowId xmlns:a16="http://schemas.microsoft.com/office/drawing/2014/main" val="10001"/>
                  </a:ext>
                </a:extLst>
              </a:tr>
              <a:tr h="1125999">
                <a:tc>
                  <a:txBody>
                    <a:bodyPr/>
                    <a:lstStyle/>
                    <a:p>
                      <a:pPr algn="ctr">
                        <a:spcAft>
                          <a:spcPts val="0"/>
                        </a:spcAft>
                      </a:pPr>
                      <a:r>
                        <a:rPr lang="en-GB" sz="2400" dirty="0">
                          <a:effectLst/>
                        </a:rPr>
                        <a:t> </a:t>
                      </a:r>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240" marR="15240" marT="15241" marB="15241" anchor="ctr"/>
                </a:tc>
                <a:tc>
                  <a:txBody>
                    <a:bodyPr/>
                    <a:lstStyle/>
                    <a:p>
                      <a:pPr algn="ctr">
                        <a:spcAft>
                          <a:spcPts val="0"/>
                        </a:spcAft>
                      </a:pPr>
                      <a:r>
                        <a:rPr lang="en-GB" sz="2400" dirty="0">
                          <a:effectLst/>
                        </a:rPr>
                        <a:t>15</a:t>
                      </a:r>
                      <a:br>
                        <a:rPr lang="en-GB" sz="2400" dirty="0">
                          <a:effectLst/>
                        </a:rPr>
                      </a:br>
                      <a:r>
                        <a:rPr lang="en-GB" sz="2400" dirty="0">
                          <a:effectLst/>
                        </a:rPr>
                        <a:t>100.0%</a:t>
                      </a:r>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240" marR="15240" marT="15241" marB="15241" anchor="ctr"/>
                </a:tc>
                <a:tc>
                  <a:txBody>
                    <a:bodyPr/>
                    <a:lstStyle/>
                    <a:p>
                      <a:pPr algn="ctr">
                        <a:spcAft>
                          <a:spcPts val="0"/>
                        </a:spcAft>
                      </a:pPr>
                      <a:r>
                        <a:rPr lang="en-GB" sz="2400">
                          <a:effectLst/>
                        </a:rPr>
                        <a:t>8</a:t>
                      </a:r>
                      <a:br>
                        <a:rPr lang="en-GB" sz="2400">
                          <a:effectLst/>
                        </a:rPr>
                      </a:br>
                      <a:r>
                        <a:rPr lang="en-GB" sz="2400">
                          <a:effectLst/>
                        </a:rPr>
                        <a:t>53.3%</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15240" marR="15240" marT="15241" marB="15241" anchor="ctr"/>
                </a:tc>
                <a:tc>
                  <a:txBody>
                    <a:bodyPr/>
                    <a:lstStyle/>
                    <a:p>
                      <a:pPr algn="ctr">
                        <a:spcAft>
                          <a:spcPts val="0"/>
                        </a:spcAft>
                      </a:pPr>
                      <a:r>
                        <a:rPr lang="en-GB" sz="2400">
                          <a:effectLst/>
                        </a:rPr>
                        <a:t>6</a:t>
                      </a:r>
                      <a:br>
                        <a:rPr lang="en-GB" sz="2400">
                          <a:effectLst/>
                        </a:rPr>
                      </a:br>
                      <a:r>
                        <a:rPr lang="en-GB" sz="2400">
                          <a:effectLst/>
                        </a:rPr>
                        <a:t>40.0%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15240" marR="15240" marT="15241" marB="15241" anchor="ctr"/>
                </a:tc>
                <a:tc>
                  <a:txBody>
                    <a:bodyPr/>
                    <a:lstStyle/>
                    <a:p>
                      <a:pPr algn="ctr">
                        <a:spcAft>
                          <a:spcPts val="0"/>
                        </a:spcAft>
                      </a:pPr>
                      <a:r>
                        <a:rPr lang="en-GB" sz="2400" dirty="0">
                          <a:effectLst/>
                        </a:rPr>
                        <a:t>1</a:t>
                      </a:r>
                      <a:br>
                        <a:rPr lang="en-GB" sz="2400" dirty="0">
                          <a:effectLst/>
                        </a:rPr>
                      </a:br>
                      <a:r>
                        <a:rPr lang="en-GB" sz="2400" dirty="0">
                          <a:effectLst/>
                        </a:rPr>
                        <a:t>6.7%</a:t>
                      </a:r>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240" marR="15240" marT="15241" marB="15241" anchor="ctr"/>
                </a:tc>
                <a:extLst>
                  <a:ext uri="{0D108BD9-81ED-4DB2-BD59-A6C34878D82A}">
                    <a16:rowId xmlns:a16="http://schemas.microsoft.com/office/drawing/2014/main" val="10002"/>
                  </a:ext>
                </a:extLst>
              </a:tr>
            </a:tbl>
          </a:graphicData>
        </a:graphic>
      </p:graphicFrame>
      <p:graphicFrame>
        <p:nvGraphicFramePr>
          <p:cNvPr id="12" name="Table 11">
            <a:extLst>
              <a:ext uri="{FF2B5EF4-FFF2-40B4-BE49-F238E27FC236}">
                <a16:creationId xmlns:a16="http://schemas.microsoft.com/office/drawing/2014/main" id="{04824EED-292D-42F0-ACC3-0508EDC969E5}"/>
              </a:ext>
            </a:extLst>
          </p:cNvPr>
          <p:cNvGraphicFramePr>
            <a:graphicFrameLocks noGrp="1"/>
          </p:cNvGraphicFramePr>
          <p:nvPr/>
        </p:nvGraphicFramePr>
        <p:xfrm>
          <a:off x="425450" y="38571488"/>
          <a:ext cx="13966825" cy="2895600"/>
        </p:xfrm>
        <a:graphic>
          <a:graphicData uri="http://schemas.openxmlformats.org/drawingml/2006/table">
            <a:tbl>
              <a:tblPr firstRow="1" firstCol="1" bandRow="1" bandCol="1">
                <a:tableStyleId>{00A15C55-8517-42AA-B614-E9B94910E393}</a:tableStyleId>
              </a:tblPr>
              <a:tblGrid>
                <a:gridCol w="3857504">
                  <a:extLst>
                    <a:ext uri="{9D8B030D-6E8A-4147-A177-3AD203B41FA5}">
                      <a16:colId xmlns:a16="http://schemas.microsoft.com/office/drawing/2014/main" val="20000"/>
                    </a:ext>
                  </a:extLst>
                </a:gridCol>
                <a:gridCol w="2527330">
                  <a:extLst>
                    <a:ext uri="{9D8B030D-6E8A-4147-A177-3AD203B41FA5}">
                      <a16:colId xmlns:a16="http://schemas.microsoft.com/office/drawing/2014/main" val="20001"/>
                    </a:ext>
                  </a:extLst>
                </a:gridCol>
                <a:gridCol w="2527330">
                  <a:extLst>
                    <a:ext uri="{9D8B030D-6E8A-4147-A177-3AD203B41FA5}">
                      <a16:colId xmlns:a16="http://schemas.microsoft.com/office/drawing/2014/main" val="20002"/>
                    </a:ext>
                  </a:extLst>
                </a:gridCol>
                <a:gridCol w="2527330">
                  <a:extLst>
                    <a:ext uri="{9D8B030D-6E8A-4147-A177-3AD203B41FA5}">
                      <a16:colId xmlns:a16="http://schemas.microsoft.com/office/drawing/2014/main" val="20003"/>
                    </a:ext>
                  </a:extLst>
                </a:gridCol>
                <a:gridCol w="2527330">
                  <a:extLst>
                    <a:ext uri="{9D8B030D-6E8A-4147-A177-3AD203B41FA5}">
                      <a16:colId xmlns:a16="http://schemas.microsoft.com/office/drawing/2014/main" val="20004"/>
                    </a:ext>
                  </a:extLst>
                </a:gridCol>
              </a:tblGrid>
              <a:tr h="937394">
                <a:tc rowSpan="2">
                  <a:txBody>
                    <a:bodyPr/>
                    <a:lstStyle/>
                    <a:p>
                      <a:pPr algn="ctr">
                        <a:spcAft>
                          <a:spcPts val="0"/>
                        </a:spcAft>
                      </a:pPr>
                      <a:r>
                        <a:rPr lang="en-GB" sz="2400" dirty="0">
                          <a:effectLst/>
                        </a:rPr>
                        <a:t>Counts</a:t>
                      </a:r>
                      <a:br>
                        <a:rPr lang="en-GB" sz="2400" dirty="0">
                          <a:effectLst/>
                        </a:rPr>
                      </a:br>
                      <a:r>
                        <a:rPr lang="en-GB" sz="2400" dirty="0">
                          <a:effectLst/>
                        </a:rPr>
                        <a:t>Analysis %</a:t>
                      </a:r>
                      <a:br>
                        <a:rPr lang="en-GB" sz="2400" dirty="0">
                          <a:effectLst/>
                        </a:rPr>
                      </a:br>
                      <a:r>
                        <a:rPr lang="en-GB" sz="2400" dirty="0">
                          <a:effectLst/>
                        </a:rPr>
                        <a:t>Respondents</a:t>
                      </a:r>
                      <a:endParaRPr lang="en-GB"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239" marR="15239" marT="15243" marB="15243" anchor="ctr"/>
                </a:tc>
                <a:tc rowSpan="2">
                  <a:txBody>
                    <a:bodyPr/>
                    <a:lstStyle/>
                    <a:p>
                      <a:pPr algn="ctr">
                        <a:spcAft>
                          <a:spcPts val="0"/>
                        </a:spcAft>
                      </a:pPr>
                      <a:r>
                        <a:rPr lang="en-GB" sz="2400" dirty="0">
                          <a:effectLst/>
                        </a:rPr>
                        <a:t>Base</a:t>
                      </a:r>
                      <a:endParaRPr lang="en-GB"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239" marR="15239" marT="15243" marB="15243" anchor="b"/>
                </a:tc>
                <a:tc gridSpan="3">
                  <a:txBody>
                    <a:bodyPr/>
                    <a:lstStyle/>
                    <a:p>
                      <a:pPr algn="ctr">
                        <a:spcAft>
                          <a:spcPts val="0"/>
                        </a:spcAft>
                      </a:pPr>
                      <a:r>
                        <a:rPr lang="en-GB" sz="2400" dirty="0">
                          <a:effectLst/>
                        </a:rPr>
                        <a:t>Do you have any policy which includes offering TXA to children</a:t>
                      </a:r>
                      <a:endParaRPr lang="en-GB"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239" marR="15239" marT="15243" marB="15243"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979103">
                <a:tc vMerge="1">
                  <a:txBody>
                    <a:bodyPr/>
                    <a:lstStyle/>
                    <a:p>
                      <a:endParaRPr lang="en-GB"/>
                    </a:p>
                  </a:txBody>
                  <a:tcPr/>
                </a:tc>
                <a:tc vMerge="1">
                  <a:txBody>
                    <a:bodyPr/>
                    <a:lstStyle/>
                    <a:p>
                      <a:endParaRPr lang="en-GB"/>
                    </a:p>
                  </a:txBody>
                  <a:tcPr/>
                </a:tc>
                <a:tc>
                  <a:txBody>
                    <a:bodyPr/>
                    <a:lstStyle/>
                    <a:p>
                      <a:pPr algn="ctr">
                        <a:spcAft>
                          <a:spcPts val="0"/>
                        </a:spcAft>
                      </a:pPr>
                      <a:r>
                        <a:rPr lang="en-GB" sz="2400" dirty="0">
                          <a:effectLst/>
                        </a:rPr>
                        <a:t>Yes</a:t>
                      </a:r>
                      <a:endParaRPr lang="en-GB"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239" marR="15239" marT="15243" marB="15243" anchor="b"/>
                </a:tc>
                <a:tc>
                  <a:txBody>
                    <a:bodyPr/>
                    <a:lstStyle/>
                    <a:p>
                      <a:pPr algn="ctr">
                        <a:spcAft>
                          <a:spcPts val="0"/>
                        </a:spcAft>
                      </a:pPr>
                      <a:r>
                        <a:rPr lang="en-GB" sz="2400" dirty="0">
                          <a:effectLst/>
                        </a:rPr>
                        <a:t>No</a:t>
                      </a:r>
                      <a:endParaRPr lang="en-GB"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239" marR="15239" marT="15243" marB="15243" anchor="b"/>
                </a:tc>
                <a:tc>
                  <a:txBody>
                    <a:bodyPr/>
                    <a:lstStyle/>
                    <a:p>
                      <a:pPr algn="ctr">
                        <a:spcAft>
                          <a:spcPts val="0"/>
                        </a:spcAft>
                      </a:pPr>
                      <a:r>
                        <a:rPr lang="en-GB" sz="2400" dirty="0">
                          <a:effectLst/>
                        </a:rPr>
                        <a:t>Do not treat children</a:t>
                      </a:r>
                      <a:endParaRPr lang="en-GB"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239" marR="15239" marT="15243" marB="15243" anchor="b"/>
                </a:tc>
                <a:extLst>
                  <a:ext uri="{0D108BD9-81ED-4DB2-BD59-A6C34878D82A}">
                    <a16:rowId xmlns:a16="http://schemas.microsoft.com/office/drawing/2014/main" val="10001"/>
                  </a:ext>
                </a:extLst>
              </a:tr>
              <a:tr h="979103">
                <a:tc>
                  <a:txBody>
                    <a:bodyPr/>
                    <a:lstStyle/>
                    <a:p>
                      <a:pPr algn="ctr">
                        <a:spcAft>
                          <a:spcPts val="0"/>
                        </a:spcAft>
                      </a:pPr>
                      <a:r>
                        <a:rPr lang="en-GB" sz="2400" dirty="0">
                          <a:effectLst/>
                        </a:rPr>
                        <a:t> </a:t>
                      </a:r>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239" marR="15239" marT="15243" marB="15243" anchor="ctr"/>
                </a:tc>
                <a:tc>
                  <a:txBody>
                    <a:bodyPr/>
                    <a:lstStyle/>
                    <a:p>
                      <a:pPr algn="ctr">
                        <a:spcAft>
                          <a:spcPts val="0"/>
                        </a:spcAft>
                      </a:pPr>
                      <a:r>
                        <a:rPr lang="en-GB" sz="2400">
                          <a:effectLst/>
                        </a:rPr>
                        <a:t>15</a:t>
                      </a:r>
                      <a:br>
                        <a:rPr lang="en-GB" sz="2400">
                          <a:effectLst/>
                        </a:rPr>
                      </a:br>
                      <a:r>
                        <a:rPr lang="en-GB" sz="2400">
                          <a:effectLst/>
                        </a:rPr>
                        <a:t>100.0%</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15239" marR="15239" marT="15243" marB="15243" anchor="ctr"/>
                </a:tc>
                <a:tc>
                  <a:txBody>
                    <a:bodyPr/>
                    <a:lstStyle/>
                    <a:p>
                      <a:pPr algn="ctr">
                        <a:spcAft>
                          <a:spcPts val="0"/>
                        </a:spcAft>
                      </a:pPr>
                      <a:r>
                        <a:rPr lang="en-GB" sz="2400">
                          <a:effectLst/>
                        </a:rPr>
                        <a:t>5</a:t>
                      </a:r>
                      <a:br>
                        <a:rPr lang="en-GB" sz="2400">
                          <a:effectLst/>
                        </a:rPr>
                      </a:br>
                      <a:r>
                        <a:rPr lang="en-GB" sz="2400">
                          <a:effectLst/>
                        </a:rPr>
                        <a:t>33.3%</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15239" marR="15239" marT="15243" marB="15243" anchor="ctr"/>
                </a:tc>
                <a:tc>
                  <a:txBody>
                    <a:bodyPr/>
                    <a:lstStyle/>
                    <a:p>
                      <a:pPr algn="ctr">
                        <a:spcAft>
                          <a:spcPts val="0"/>
                        </a:spcAft>
                      </a:pPr>
                      <a:r>
                        <a:rPr lang="en-GB" sz="2400" dirty="0">
                          <a:effectLst/>
                        </a:rPr>
                        <a:t>6</a:t>
                      </a:r>
                      <a:br>
                        <a:rPr lang="en-GB" sz="2400" dirty="0">
                          <a:effectLst/>
                        </a:rPr>
                      </a:br>
                      <a:r>
                        <a:rPr lang="en-GB" sz="2400" dirty="0">
                          <a:effectLst/>
                        </a:rPr>
                        <a:t>40.0%</a:t>
                      </a:r>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239" marR="15239" marT="15243" marB="15243" anchor="ctr"/>
                </a:tc>
                <a:tc>
                  <a:txBody>
                    <a:bodyPr/>
                    <a:lstStyle/>
                    <a:p>
                      <a:pPr algn="ctr">
                        <a:spcAft>
                          <a:spcPts val="0"/>
                        </a:spcAft>
                      </a:pPr>
                      <a:r>
                        <a:rPr lang="en-GB" sz="2400" dirty="0">
                          <a:effectLst/>
                        </a:rPr>
                        <a:t>4</a:t>
                      </a:r>
                      <a:br>
                        <a:rPr lang="en-GB" sz="2400" dirty="0">
                          <a:effectLst/>
                        </a:rPr>
                      </a:br>
                      <a:r>
                        <a:rPr lang="en-GB" sz="2400" dirty="0">
                          <a:effectLst/>
                        </a:rPr>
                        <a:t>26.7%</a:t>
                      </a:r>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239" marR="15239" marT="15243" marB="15243" anchor="ctr"/>
                </a:tc>
                <a:extLst>
                  <a:ext uri="{0D108BD9-81ED-4DB2-BD59-A6C34878D82A}">
                    <a16:rowId xmlns:a16="http://schemas.microsoft.com/office/drawing/2014/main" val="10002"/>
                  </a:ext>
                </a:extLst>
              </a:tr>
            </a:tbl>
          </a:graphicData>
        </a:graphic>
      </p:graphicFrame>
      <p:sp>
        <p:nvSpPr>
          <p:cNvPr id="3185" name="Rectangle 12">
            <a:extLst>
              <a:ext uri="{FF2B5EF4-FFF2-40B4-BE49-F238E27FC236}">
                <a16:creationId xmlns:a16="http://schemas.microsoft.com/office/drawing/2014/main" id="{D355FEAD-C4C0-4EC5-A451-5B79EFB70257}"/>
              </a:ext>
            </a:extLst>
          </p:cNvPr>
          <p:cNvSpPr>
            <a:spLocks noChangeArrowheads="1"/>
          </p:cNvSpPr>
          <p:nvPr/>
        </p:nvSpPr>
        <p:spPr bwMode="auto">
          <a:xfrm>
            <a:off x="15497175" y="30810199"/>
            <a:ext cx="14290625" cy="6555641"/>
          </a:xfrm>
          <a:prstGeom prst="rect">
            <a:avLst/>
          </a:prstGeom>
          <a:noFill/>
          <a:ln w="9525">
            <a:noFill/>
            <a:miter lim="800000"/>
            <a:headEnd/>
            <a:tailEnd/>
          </a:ln>
        </p:spPr>
        <p:txBody>
          <a:bodyPr>
            <a:spAutoFit/>
          </a:bodyPr>
          <a:lstStyle/>
          <a:p>
            <a:pPr algn="just">
              <a:defRPr/>
            </a:pPr>
            <a:r>
              <a:rPr lang="en-GB" altLang="en-US" sz="2400" b="1" dirty="0">
                <a:latin typeface="Arial" charset="0"/>
                <a:cs typeface="Arial" charset="0"/>
              </a:rPr>
              <a:t>CONTRAINDICATIONS</a:t>
            </a:r>
          </a:p>
          <a:p>
            <a:pPr algn="just">
              <a:defRPr/>
            </a:pPr>
            <a:endParaRPr lang="en-GB" altLang="en-US" sz="2400" b="1" dirty="0">
              <a:solidFill>
                <a:srgbClr val="000000"/>
              </a:solidFill>
              <a:latin typeface="Arial" charset="0"/>
              <a:cs typeface="Arial" charset="0"/>
            </a:endParaRPr>
          </a:p>
          <a:p>
            <a:pPr algn="just">
              <a:defRPr/>
            </a:pPr>
            <a:r>
              <a:rPr lang="en-GB" altLang="en-US" sz="2400" b="1" dirty="0">
                <a:solidFill>
                  <a:srgbClr val="000000"/>
                </a:solidFill>
                <a:latin typeface="Arial" charset="0"/>
                <a:cs typeface="Arial" charset="0"/>
              </a:rPr>
              <a:t>Respondents were asked what they consider to be contra-indications to TXA. Responses were:</a:t>
            </a:r>
          </a:p>
          <a:p>
            <a:pPr algn="just">
              <a:lnSpc>
                <a:spcPct val="150000"/>
              </a:lnSpc>
              <a:buFont typeface="Arial" charset="0"/>
              <a:buChar char="•"/>
              <a:defRPr/>
            </a:pPr>
            <a:r>
              <a:rPr lang="en-GB" altLang="en-US" sz="2400" dirty="0">
                <a:solidFill>
                  <a:srgbClr val="404040"/>
                </a:solidFill>
                <a:latin typeface="Arial" charset="0"/>
                <a:cs typeface="Times New Roman" pitchFamily="18" charset="0"/>
              </a:rPr>
              <a:t>“Excludes vascular patients who are heparinised intraoperatively. Caution in renal failure and pro-thrombotic tendencies</a:t>
            </a:r>
          </a:p>
          <a:p>
            <a:pPr algn="just">
              <a:lnSpc>
                <a:spcPct val="150000"/>
              </a:lnSpc>
              <a:buFont typeface="Arial" charset="0"/>
              <a:buChar char="•"/>
              <a:defRPr/>
            </a:pPr>
            <a:r>
              <a:rPr lang="en-GB" altLang="en-US" sz="2400" dirty="0">
                <a:solidFill>
                  <a:srgbClr val="404040"/>
                </a:solidFill>
                <a:latin typeface="Arial" charset="0"/>
                <a:cs typeface="Times New Roman" pitchFamily="18" charset="0"/>
              </a:rPr>
              <a:t>“…previous pulmonary embolus or other significant thrombotic episodes</a:t>
            </a:r>
            <a:endParaRPr lang="en-GB" altLang="en-US" sz="2400" dirty="0">
              <a:latin typeface="Arial" charset="0"/>
              <a:cs typeface="Times New Roman" pitchFamily="18" charset="0"/>
            </a:endParaRPr>
          </a:p>
          <a:p>
            <a:pPr algn="just">
              <a:lnSpc>
                <a:spcPct val="150000"/>
              </a:lnSpc>
              <a:buFont typeface="Arial" charset="0"/>
              <a:buChar char="•"/>
              <a:defRPr/>
            </a:pPr>
            <a:r>
              <a:rPr lang="en-GB" altLang="en-US" sz="2400" dirty="0">
                <a:solidFill>
                  <a:srgbClr val="404040"/>
                </a:solidFill>
                <a:latin typeface="Arial" charset="0"/>
                <a:cs typeface="Times New Roman" pitchFamily="18" charset="0"/>
              </a:rPr>
              <a:t>“Allergy to TXA, haematuria, severe atherosclerosis - clearly all to be taken considering risks/benefits of giving TXA e.g. in life threatening haemorrhage</a:t>
            </a:r>
          </a:p>
          <a:p>
            <a:pPr algn="just">
              <a:lnSpc>
                <a:spcPct val="150000"/>
              </a:lnSpc>
              <a:buFont typeface="Arial" charset="0"/>
              <a:buChar char="•"/>
              <a:defRPr/>
            </a:pPr>
            <a:r>
              <a:rPr lang="en-GB" altLang="en-US" sz="2400" dirty="0">
                <a:solidFill>
                  <a:srgbClr val="404040"/>
                </a:solidFill>
                <a:latin typeface="Arial" charset="0"/>
                <a:cs typeface="Times New Roman" pitchFamily="18" charset="0"/>
              </a:rPr>
              <a:t> “Should not be given to patients known to have had thromboembolic events (e.g., deep vein thrombosis, pulmonary embolism, cerebral thrombosis, acute renal cortical necrosis, and central retinal artery and vein obstruction) please refer to manufactures guidance or pharmacy for further information</a:t>
            </a:r>
          </a:p>
          <a:p>
            <a:pPr algn="just">
              <a:lnSpc>
                <a:spcPct val="150000"/>
              </a:lnSpc>
              <a:defRPr/>
            </a:pPr>
            <a:endParaRPr lang="en-GB" altLang="en-US" sz="2400" strike="sngStrike" dirty="0">
              <a:latin typeface="Arial" charset="0"/>
              <a:cs typeface="Times New Roman" pitchFamily="18" charset="0"/>
            </a:endParaRPr>
          </a:p>
          <a:p>
            <a:pPr algn="just">
              <a:defRPr/>
            </a:pPr>
            <a:endParaRPr lang="en-GB" altLang="en-US" sz="2400" dirty="0">
              <a:solidFill>
                <a:srgbClr val="000000"/>
              </a:solidFill>
              <a:latin typeface="Arial" charset="0"/>
              <a:cs typeface="Arial" charset="0"/>
            </a:endParaRPr>
          </a:p>
        </p:txBody>
      </p:sp>
      <p:sp>
        <p:nvSpPr>
          <p:cNvPr id="2" name="TextBox 2">
            <a:extLst>
              <a:ext uri="{FF2B5EF4-FFF2-40B4-BE49-F238E27FC236}">
                <a16:creationId xmlns:a16="http://schemas.microsoft.com/office/drawing/2014/main" id="{6FA93AF3-4FB3-4C6A-A89F-09537C218050}"/>
              </a:ext>
            </a:extLst>
          </p:cNvPr>
          <p:cNvSpPr txBox="1">
            <a:spLocks noChangeArrowheads="1"/>
          </p:cNvSpPr>
          <p:nvPr/>
        </p:nvSpPr>
        <p:spPr bwMode="auto">
          <a:xfrm>
            <a:off x="15774988" y="7891463"/>
            <a:ext cx="8424862" cy="460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anose="020B0604020202020204" pitchFamily="34" charset="0"/>
                <a:cs typeface="Arial" panose="020B0604020202020204" pitchFamily="34" charset="0"/>
              </a:defRPr>
            </a:lvl1pPr>
            <a:lvl2pPr marL="742950" indent="-285750">
              <a:defRPr sz="3200">
                <a:solidFill>
                  <a:schemeClr val="tx1"/>
                </a:solidFill>
                <a:latin typeface="Arial" panose="020B0604020202020204" pitchFamily="34" charset="0"/>
                <a:cs typeface="Arial" panose="020B0604020202020204" pitchFamily="34" charset="0"/>
              </a:defRPr>
            </a:lvl2pPr>
            <a:lvl3pPr marL="1143000" indent="-228600">
              <a:defRPr sz="3200">
                <a:solidFill>
                  <a:schemeClr val="tx1"/>
                </a:solidFill>
                <a:latin typeface="Arial" panose="020B0604020202020204" pitchFamily="34" charset="0"/>
                <a:cs typeface="Arial" panose="020B0604020202020204" pitchFamily="34" charset="0"/>
              </a:defRPr>
            </a:lvl3pPr>
            <a:lvl4pPr marL="1600200" indent="-228600">
              <a:defRPr sz="3200">
                <a:solidFill>
                  <a:schemeClr val="tx1"/>
                </a:solidFill>
                <a:latin typeface="Arial" panose="020B0604020202020204" pitchFamily="34" charset="0"/>
                <a:cs typeface="Arial" panose="020B0604020202020204" pitchFamily="34" charset="0"/>
              </a:defRPr>
            </a:lvl4pPr>
            <a:lvl5pPr marL="2057400" indent="-228600">
              <a:defRPr sz="3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9pPr>
          </a:lstStyle>
          <a:p>
            <a:r>
              <a:rPr lang="en-GB" altLang="en-US" sz="2400"/>
              <a:t>Use of TXA in other policies </a:t>
            </a:r>
          </a:p>
        </p:txBody>
      </p:sp>
      <p:sp>
        <p:nvSpPr>
          <p:cNvPr id="3186" name="TextBox 1">
            <a:extLst>
              <a:ext uri="{FF2B5EF4-FFF2-40B4-BE49-F238E27FC236}">
                <a16:creationId xmlns:a16="http://schemas.microsoft.com/office/drawing/2014/main" id="{CC2D6AE0-8C71-4C7D-83BA-FD63E967AFB4}"/>
              </a:ext>
            </a:extLst>
          </p:cNvPr>
          <p:cNvSpPr txBox="1">
            <a:spLocks noChangeArrowheads="1"/>
          </p:cNvSpPr>
          <p:nvPr/>
        </p:nvSpPr>
        <p:spPr bwMode="auto">
          <a:xfrm>
            <a:off x="15497175" y="7050088"/>
            <a:ext cx="55530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anose="020B0604020202020204" pitchFamily="34" charset="0"/>
                <a:cs typeface="Arial" panose="020B0604020202020204" pitchFamily="34" charset="0"/>
              </a:defRPr>
            </a:lvl1pPr>
            <a:lvl2pPr marL="742950" indent="-285750">
              <a:defRPr sz="3200">
                <a:solidFill>
                  <a:schemeClr val="tx1"/>
                </a:solidFill>
                <a:latin typeface="Arial" panose="020B0604020202020204" pitchFamily="34" charset="0"/>
                <a:cs typeface="Arial" panose="020B0604020202020204" pitchFamily="34" charset="0"/>
              </a:defRPr>
            </a:lvl2pPr>
            <a:lvl3pPr marL="1143000" indent="-228600">
              <a:defRPr sz="3200">
                <a:solidFill>
                  <a:schemeClr val="tx1"/>
                </a:solidFill>
                <a:latin typeface="Arial" panose="020B0604020202020204" pitchFamily="34" charset="0"/>
                <a:cs typeface="Arial" panose="020B0604020202020204" pitchFamily="34" charset="0"/>
              </a:defRPr>
            </a:lvl3pPr>
            <a:lvl4pPr marL="1600200" indent="-228600">
              <a:defRPr sz="3200">
                <a:solidFill>
                  <a:schemeClr val="tx1"/>
                </a:solidFill>
                <a:latin typeface="Arial" panose="020B0604020202020204" pitchFamily="34" charset="0"/>
                <a:cs typeface="Arial" panose="020B0604020202020204" pitchFamily="34" charset="0"/>
              </a:defRPr>
            </a:lvl4pPr>
            <a:lvl5pPr marL="2057400" indent="-228600">
              <a:defRPr sz="3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9pPr>
          </a:lstStyle>
          <a:p>
            <a:r>
              <a:rPr lang="en-GB" altLang="en-US" sz="2400" b="1"/>
              <a:t>OTHER POLICIES</a:t>
            </a:r>
          </a:p>
        </p:txBody>
      </p:sp>
      <p:sp>
        <p:nvSpPr>
          <p:cNvPr id="3187" name="TextBox 13">
            <a:extLst>
              <a:ext uri="{FF2B5EF4-FFF2-40B4-BE49-F238E27FC236}">
                <a16:creationId xmlns:a16="http://schemas.microsoft.com/office/drawing/2014/main" id="{A9C1A428-9F12-46D9-B41C-206CB966E834}"/>
              </a:ext>
            </a:extLst>
          </p:cNvPr>
          <p:cNvSpPr txBox="1">
            <a:spLocks noChangeArrowheads="1"/>
          </p:cNvSpPr>
          <p:nvPr/>
        </p:nvSpPr>
        <p:spPr bwMode="auto">
          <a:xfrm>
            <a:off x="15352713" y="23452138"/>
            <a:ext cx="11664950" cy="460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anose="020B0604020202020204" pitchFamily="34" charset="0"/>
                <a:cs typeface="Arial" panose="020B0604020202020204" pitchFamily="34" charset="0"/>
              </a:defRPr>
            </a:lvl1pPr>
            <a:lvl2pPr marL="742950" indent="-285750">
              <a:defRPr sz="3200">
                <a:solidFill>
                  <a:schemeClr val="tx1"/>
                </a:solidFill>
                <a:latin typeface="Arial" panose="020B0604020202020204" pitchFamily="34" charset="0"/>
                <a:cs typeface="Arial" panose="020B0604020202020204" pitchFamily="34" charset="0"/>
              </a:defRPr>
            </a:lvl2pPr>
            <a:lvl3pPr marL="1143000" indent="-228600">
              <a:defRPr sz="3200">
                <a:solidFill>
                  <a:schemeClr val="tx1"/>
                </a:solidFill>
                <a:latin typeface="Arial" panose="020B0604020202020204" pitchFamily="34" charset="0"/>
                <a:cs typeface="Arial" panose="020B0604020202020204" pitchFamily="34" charset="0"/>
              </a:defRPr>
            </a:lvl3pPr>
            <a:lvl4pPr marL="1600200" indent="-228600">
              <a:defRPr sz="3200">
                <a:solidFill>
                  <a:schemeClr val="tx1"/>
                </a:solidFill>
                <a:latin typeface="Arial" panose="020B0604020202020204" pitchFamily="34" charset="0"/>
                <a:cs typeface="Arial" panose="020B0604020202020204" pitchFamily="34" charset="0"/>
              </a:defRPr>
            </a:lvl4pPr>
            <a:lvl5pPr marL="2057400" indent="-228600">
              <a:defRPr sz="3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9pPr>
          </a:lstStyle>
          <a:p>
            <a:r>
              <a:rPr lang="en-GB" altLang="en-US" sz="2400"/>
              <a:t>Reasons for not fully implementing NICE recommendations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176713" rtl="0" eaLnBrk="1" fontAlgn="base" latinLnBrk="0" hangingPunct="1">
          <a:lnSpc>
            <a:spcPct val="100000"/>
          </a:lnSpc>
          <a:spcBef>
            <a:spcPct val="0"/>
          </a:spcBef>
          <a:spcAft>
            <a:spcPct val="0"/>
          </a:spcAft>
          <a:buClrTx/>
          <a:buSzTx/>
          <a:buFontTx/>
          <a:buNone/>
          <a:tabLst/>
          <a:defRPr kumimoji="0" lang="en-GB" altLang="en-US" sz="32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176713" rtl="0" eaLnBrk="1" fontAlgn="base" latinLnBrk="0" hangingPunct="1">
          <a:lnSpc>
            <a:spcPct val="100000"/>
          </a:lnSpc>
          <a:spcBef>
            <a:spcPct val="0"/>
          </a:spcBef>
          <a:spcAft>
            <a:spcPct val="0"/>
          </a:spcAft>
          <a:buClrTx/>
          <a:buSzTx/>
          <a:buFontTx/>
          <a:buNone/>
          <a:tabLst/>
          <a:defRPr kumimoji="0" lang="en-GB" altLang="en-US" sz="32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569</TotalTime>
  <Words>615</Words>
  <Application>Microsoft Office PowerPoint</Application>
  <PresentationFormat>Custom</PresentationFormat>
  <Paragraphs>135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NHS Blood and Transplant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Vermond</dc:creator>
  <cp:lastModifiedBy>Sherwood Angela</cp:lastModifiedBy>
  <cp:revision>43</cp:revision>
  <cp:lastPrinted>2018-08-29T16:45:40Z</cp:lastPrinted>
  <dcterms:created xsi:type="dcterms:W3CDTF">2015-03-05T16:51:12Z</dcterms:created>
  <dcterms:modified xsi:type="dcterms:W3CDTF">2019-01-24T12:56:01Z</dcterms:modified>
</cp:coreProperties>
</file>