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84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28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85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41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08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50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31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45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67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81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C3958-8FC9-4EEA-9B66-E4DC1F5C129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AA17E-A1AF-4B14-97FE-932238B65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91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200" b="1" dirty="0" smtClean="0">
                <a:latin typeface="Verdana" panose="020B0604030504040204" pitchFamily="34" charset="0"/>
              </a:rPr>
              <a:t>Gaining Informed Transfusion Consent   </a:t>
            </a:r>
            <a:endParaRPr lang="en-GB" sz="2200" b="1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044"/>
            <a:ext cx="8219256" cy="4912300"/>
          </a:xfrm>
        </p:spPr>
        <p:txBody>
          <a:bodyPr>
            <a:normAutofit fontScale="25000" lnSpcReduction="20000"/>
          </a:bodyPr>
          <a:lstStyle/>
          <a:p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sz="12800" b="1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OMMUNICATE 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- 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Describe why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atient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m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ight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eed a transfusion</a:t>
            </a:r>
          </a:p>
          <a:p>
            <a:r>
              <a:rPr lang="en-GB" sz="12800" b="1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BJECTIONS –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Promote active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articipation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he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iscussion. Give information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r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isks, benefits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nd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lternatives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o Transfusion</a:t>
            </a:r>
          </a:p>
          <a:p>
            <a:r>
              <a:rPr lang="en-GB" sz="12800" b="1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OTIFY – 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All relevant staff</a:t>
            </a:r>
          </a:p>
          <a:p>
            <a:r>
              <a:rPr lang="en-GB" sz="12800" b="1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AFETY  - 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Mention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nability to donate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fter Transfusion, donor screening and the risks associated with transfusion (</a:t>
            </a:r>
            <a:r>
              <a:rPr lang="en-GB" sz="7200" dirty="0" err="1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inc.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VCJD)</a:t>
            </a:r>
          </a:p>
          <a:p>
            <a:r>
              <a:rPr lang="en-GB" sz="12800" b="1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XPLAIN - 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The Transfusion information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t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o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t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he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atient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nd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g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ive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atient information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l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eaflets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n Blood Transfusion </a:t>
            </a:r>
          </a:p>
          <a:p>
            <a:r>
              <a:rPr lang="en-GB" sz="12800" b="1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OTES –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Document in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atient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otes </a:t>
            </a:r>
            <a:r>
              <a:rPr lang="en-GB" sz="7200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w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ith Date/Time/Signature of Clinician </a:t>
            </a:r>
            <a:r>
              <a:rPr lang="en-GB" sz="7200" b="1" u="sng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before</a:t>
            </a:r>
            <a:r>
              <a:rPr lang="en-GB" sz="7200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Blood Transfusion commences</a:t>
            </a:r>
          </a:p>
          <a:p>
            <a:r>
              <a:rPr lang="en-GB" sz="12800" b="1" dirty="0" smtClean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</a:t>
            </a:r>
            <a:r>
              <a:rPr lang="en-GB" sz="60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RANSFUSE - 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Only when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t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he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bove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k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ey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teps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h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ave </a:t>
            </a:r>
            <a:r>
              <a:rPr lang="en-GB" sz="7200" dirty="0">
                <a:latin typeface="Verdana" panose="020B0604030504040204" pitchFamily="34" charset="0"/>
                <a:cs typeface="Arial" panose="020B0604020202020204" pitchFamily="34" charset="0"/>
              </a:rPr>
              <a:t>b</a:t>
            </a:r>
            <a:r>
              <a:rPr lang="en-GB" sz="7200" dirty="0" smtClean="0">
                <a:latin typeface="Verdana" panose="020B0604030504040204" pitchFamily="34" charset="0"/>
                <a:cs typeface="Arial" panose="020B0604020202020204" pitchFamily="34" charset="0"/>
              </a:rPr>
              <a:t>een performed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4656"/>
            <a:ext cx="1080121" cy="142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4656"/>
            <a:ext cx="1079261" cy="175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3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Tw Cen MT Condensed Extra Bold" pitchFamily="34" charset="0"/>
              </a:rPr>
              <a:t>GAINING INFORMED TRANSFUSION CONSENT</a:t>
            </a:r>
            <a:endParaRPr lang="en-GB" sz="2800" dirty="0">
              <a:solidFill>
                <a:srgbClr val="FF0000"/>
              </a:solidFill>
              <a:latin typeface="Tw Cen MT Condensed Ex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  <a:r>
              <a:rPr lang="en-GB" sz="4900" b="1" dirty="0">
                <a:latin typeface="Verdana" panose="020B0604030504040204" pitchFamily="34" charset="0"/>
                <a:cs typeface="Arial" panose="020B0604020202020204" pitchFamily="34" charset="0"/>
              </a:rPr>
              <a:t>OMMUNICATE</a:t>
            </a:r>
            <a:r>
              <a:rPr lang="en-GB" sz="2400" b="1" dirty="0"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en-GB" sz="4900" dirty="0" smtClean="0">
                <a:latin typeface="Verdana" panose="020B0604030504040204" pitchFamily="34" charset="0"/>
                <a:cs typeface="Arial" panose="020B0604020202020204" pitchFamily="34" charset="0"/>
              </a:rPr>
              <a:t>Describe/Discuss 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why patient might need a transfusion</a:t>
            </a:r>
          </a:p>
          <a:p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GB" sz="4900" b="1" dirty="0">
                <a:latin typeface="Verdana" panose="020B0604030504040204" pitchFamily="34" charset="0"/>
                <a:cs typeface="Arial" panose="020B0604020202020204" pitchFamily="34" charset="0"/>
              </a:rPr>
              <a:t>BJECTIONS</a:t>
            </a:r>
            <a:r>
              <a:rPr lang="en-GB" sz="2400" b="1" dirty="0"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–</a:t>
            </a:r>
            <a:r>
              <a:rPr lang="en-GB" sz="4900" dirty="0" smtClean="0"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Give information on risks, benefits and alternatives to Transfusion</a:t>
            </a:r>
          </a:p>
          <a:p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GB" sz="4900" b="1" dirty="0">
                <a:latin typeface="Verdana" panose="020B0604030504040204" pitchFamily="34" charset="0"/>
                <a:cs typeface="Arial" panose="020B0604020202020204" pitchFamily="34" charset="0"/>
              </a:rPr>
              <a:t>OTIFY</a:t>
            </a:r>
            <a:r>
              <a:rPr lang="en-GB" sz="2400" b="1" dirty="0">
                <a:latin typeface="Verdana" panose="020B0604030504040204" pitchFamily="34" charset="0"/>
                <a:cs typeface="Arial" panose="020B0604020202020204" pitchFamily="34" charset="0"/>
              </a:rPr>
              <a:t> – 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All relevant staff</a:t>
            </a:r>
          </a:p>
          <a:p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GB" sz="4900" b="1" dirty="0">
                <a:latin typeface="Verdana" panose="020B0604030504040204" pitchFamily="34" charset="0"/>
                <a:cs typeface="Arial" panose="020B0604020202020204" pitchFamily="34" charset="0"/>
              </a:rPr>
              <a:t>AFETY</a:t>
            </a:r>
            <a:r>
              <a:rPr lang="en-GB" sz="2400" b="1" dirty="0">
                <a:latin typeface="Verdana" panose="020B0604030504040204" pitchFamily="34" charset="0"/>
                <a:cs typeface="Arial" panose="020B0604020202020204" pitchFamily="34" charset="0"/>
              </a:rPr>
              <a:t>  - </a:t>
            </a:r>
            <a:r>
              <a:rPr lang="en-GB" sz="4900" dirty="0" smtClean="0">
                <a:latin typeface="Verdana" panose="020B0604030504040204" pitchFamily="34" charset="0"/>
                <a:cs typeface="Arial" panose="020B0604020202020204" pitchFamily="34" charset="0"/>
              </a:rPr>
              <a:t>Inform patient they cannot donate 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after Transfusion, donor screening and the risks associated with transfusion (</a:t>
            </a:r>
            <a:r>
              <a:rPr lang="en-GB" sz="4900" dirty="0" err="1">
                <a:latin typeface="Verdana" panose="020B0604030504040204" pitchFamily="34" charset="0"/>
                <a:cs typeface="Arial" panose="020B0604020202020204" pitchFamily="34" charset="0"/>
              </a:rPr>
              <a:t>inc.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 VCJD)</a:t>
            </a:r>
          </a:p>
          <a:p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GB" sz="4900" b="1" dirty="0">
                <a:latin typeface="Verdana" panose="020B0604030504040204" pitchFamily="34" charset="0"/>
                <a:cs typeface="Arial" panose="020B0604020202020204" pitchFamily="34" charset="0"/>
              </a:rPr>
              <a:t>XPLAIN</a:t>
            </a:r>
            <a:r>
              <a:rPr lang="en-GB" sz="2400" b="1" dirty="0">
                <a:latin typeface="Verdana" panose="020B0604030504040204" pitchFamily="34" charset="0"/>
                <a:cs typeface="Arial" panose="020B0604020202020204" pitchFamily="34" charset="0"/>
              </a:rPr>
              <a:t> - 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The Transfusion information to the patient and give patient information leaflets on Blood Transfusion </a:t>
            </a:r>
          </a:p>
          <a:p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GB" sz="4900" b="1" dirty="0">
                <a:latin typeface="Verdana" panose="020B0604030504040204" pitchFamily="34" charset="0"/>
                <a:cs typeface="Arial" panose="020B0604020202020204" pitchFamily="34" charset="0"/>
              </a:rPr>
              <a:t>OTES</a:t>
            </a:r>
            <a:r>
              <a:rPr lang="en-GB" sz="2400" b="1" dirty="0"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Verdan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en-GB" sz="4900" dirty="0" smtClean="0">
                <a:latin typeface="Verdana" panose="020B0604030504040204" pitchFamily="34" charset="0"/>
                <a:cs typeface="Arial" panose="020B0604020202020204" pitchFamily="34" charset="0"/>
              </a:rPr>
              <a:t>Document 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in patient notes with Date/Time/Signature of Clinician </a:t>
            </a:r>
            <a:r>
              <a:rPr lang="en-GB" sz="4900" b="1" u="sng" dirty="0">
                <a:latin typeface="Verdana" panose="020B0604030504040204" pitchFamily="34" charset="0"/>
                <a:cs typeface="Arial" panose="020B0604020202020204" pitchFamily="34" charset="0"/>
              </a:rPr>
              <a:t>before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 Blood Transfusion commences</a:t>
            </a:r>
          </a:p>
          <a:p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</a:t>
            </a:r>
            <a:r>
              <a:rPr lang="en-GB" sz="4900" b="1" dirty="0">
                <a:latin typeface="Verdana" panose="020B0604030504040204" pitchFamily="34" charset="0"/>
                <a:cs typeface="Arial" panose="020B0604020202020204" pitchFamily="34" charset="0"/>
              </a:rPr>
              <a:t>RANSFUSE</a:t>
            </a:r>
            <a:r>
              <a:rPr lang="en-GB" sz="2400" b="1" dirty="0">
                <a:latin typeface="Verdana" panose="020B0604030504040204" pitchFamily="34" charset="0"/>
                <a:cs typeface="Arial" panose="020B0604020202020204" pitchFamily="34" charset="0"/>
              </a:rPr>
              <a:t> - </a:t>
            </a:r>
            <a:r>
              <a:rPr lang="en-GB" sz="4900" dirty="0">
                <a:latin typeface="Verdana" panose="020B0604030504040204" pitchFamily="34" charset="0"/>
                <a:cs typeface="Arial" panose="020B0604020202020204" pitchFamily="34" charset="0"/>
              </a:rPr>
              <a:t>Only when the above key steps have been performed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4656"/>
            <a:ext cx="1079261" cy="16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4656"/>
            <a:ext cx="1080121" cy="142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03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194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Gaining Informed Transfusion Consent   </vt:lpstr>
      <vt:lpstr>GAINING INFORMED TRANSFUSION CONSENT</vt:lpstr>
    </vt:vector>
  </TitlesOfParts>
  <Company>Stgeorges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Feane</dc:creator>
  <cp:lastModifiedBy>Bassey Williams</cp:lastModifiedBy>
  <cp:revision>12</cp:revision>
  <cp:lastPrinted>2015-12-14T11:30:00Z</cp:lastPrinted>
  <dcterms:created xsi:type="dcterms:W3CDTF">2015-12-11T11:13:26Z</dcterms:created>
  <dcterms:modified xsi:type="dcterms:W3CDTF">2015-12-14T14:48:30Z</dcterms:modified>
</cp:coreProperties>
</file>