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590" autoAdjust="0"/>
  </p:normalViewPr>
  <p:slideViewPr>
    <p:cSldViewPr>
      <p:cViewPr varScale="1">
        <p:scale>
          <a:sx n="66" d="100"/>
          <a:sy n="66" d="100"/>
        </p:scale>
        <p:origin x="-4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68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21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40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40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65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B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746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56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65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091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88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233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0999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6701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2" name="Text Box 7"/>
          <p:cNvSpPr txBox="1">
            <a:spLocks noChangeArrowheads="1"/>
          </p:cNvSpPr>
          <p:nvPr userDrawn="1"/>
        </p:nvSpPr>
        <p:spPr bwMode="auto">
          <a:xfrm>
            <a:off x="457200" y="14478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rgbClr val="11589D"/>
                </a:solidFill>
                <a:latin typeface="Arial" charset="0"/>
              </a:defRPr>
            </a:lvl1pPr>
            <a:lvl2pPr marL="742950" indent="-285750" eaLnBrk="0" hangingPunct="0">
              <a:defRPr sz="4400" b="1">
                <a:solidFill>
                  <a:srgbClr val="11589D"/>
                </a:solidFill>
                <a:latin typeface="Arial" charset="0"/>
              </a:defRPr>
            </a:lvl2pPr>
            <a:lvl3pPr marL="1143000" indent="-228600" eaLnBrk="0" hangingPunct="0">
              <a:defRPr sz="4400" b="1">
                <a:solidFill>
                  <a:srgbClr val="11589D"/>
                </a:solidFill>
                <a:latin typeface="Arial" charset="0"/>
              </a:defRPr>
            </a:lvl3pPr>
            <a:lvl4pPr marL="1600200" indent="-228600" eaLnBrk="0" hangingPunct="0">
              <a:defRPr sz="4400" b="1">
                <a:solidFill>
                  <a:srgbClr val="11589D"/>
                </a:solidFill>
                <a:latin typeface="Arial" charset="0"/>
              </a:defRPr>
            </a:lvl4pPr>
            <a:lvl5pPr marL="2057400" indent="-228600" eaLnBrk="0" hangingPunct="0">
              <a:defRPr sz="4400" b="1">
                <a:solidFill>
                  <a:srgbClr val="11589D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1589D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1589D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1589D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1589D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1800" b="0" smtClean="0">
              <a:solidFill>
                <a:srgbClr val="000000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533400" y="1065213"/>
            <a:ext cx="8229600" cy="1587"/>
          </a:xfrm>
          <a:prstGeom prst="line">
            <a:avLst/>
          </a:prstGeom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4" name="Picture 7" descr="Mission straplin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400800"/>
            <a:ext cx="342900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457200" y="5715000"/>
            <a:ext cx="8305800" cy="1588"/>
          </a:xfrm>
          <a:prstGeom prst="line">
            <a:avLst/>
          </a:prstGeom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6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15" t="16788" r="7500" b="32735"/>
          <a:stretch>
            <a:fillRect/>
          </a:stretch>
        </p:blipFill>
        <p:spPr bwMode="auto">
          <a:xfrm>
            <a:off x="7485063" y="5902325"/>
            <a:ext cx="1195387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0197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72C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72C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72C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72C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72C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72C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72C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72C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72C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0072C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72C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rgbClr val="0072C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rgbClr val="0072C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rgbClr val="0072C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rgbClr val="0072C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rgbClr val="0072C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rgbClr val="0072C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rgbClr val="0072C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 b="1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5400" b="1" dirty="0" smtClean="0"/>
              <a:t>Alloantibodies and pregnancy</a:t>
            </a:r>
          </a:p>
          <a:p>
            <a:pPr marL="0" indent="0">
              <a:buNone/>
            </a:pPr>
            <a:r>
              <a:rPr lang="en-GB" b="1" dirty="0" smtClean="0"/>
              <a:t>Lab Matters </a:t>
            </a:r>
          </a:p>
          <a:p>
            <a:pPr marL="0" indent="0">
              <a:buNone/>
            </a:pPr>
            <a:r>
              <a:rPr lang="en-GB" b="1" dirty="0" smtClean="0"/>
              <a:t>26th June 2019</a:t>
            </a:r>
          </a:p>
          <a:p>
            <a:pPr marL="0" indent="0">
              <a:buNone/>
            </a:pPr>
            <a:endParaRPr lang="en-GB" altLang="en-US" b="1" dirty="0" smtClean="0"/>
          </a:p>
          <a:p>
            <a:pPr marL="0" indent="0">
              <a:buNone/>
            </a:pPr>
            <a:endParaRPr lang="en-GB" altLang="en-US" b="1" dirty="0" smtClean="0"/>
          </a:p>
          <a:p>
            <a:pPr marL="0" indent="0">
              <a:buNone/>
            </a:pPr>
            <a:r>
              <a:rPr lang="en-GB" altLang="en-US" b="1" dirty="0" smtClean="0"/>
              <a:t>Tim Wreford-Bush – Transfusion Laboratory Manager</a:t>
            </a:r>
          </a:p>
          <a:p>
            <a:pPr marL="0" indent="0">
              <a:buNone/>
            </a:pPr>
            <a:r>
              <a:rPr lang="en-GB" altLang="en-US" b="1" dirty="0" smtClean="0"/>
              <a:t>North Bristol NHS Trust</a:t>
            </a:r>
          </a:p>
          <a:p>
            <a:pPr marL="0" indent="0">
              <a:buNone/>
            </a:pP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68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Alloantibodies and pregnancy</a:t>
            </a:r>
            <a:endParaRPr lang="en-GB" altLang="en-US" b="1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Anti-c quantification (NIBSC 2003)</a:t>
            </a:r>
          </a:p>
          <a:p>
            <a:r>
              <a:rPr lang="en-GB" altLang="en-US" dirty="0" smtClean="0"/>
              <a:t>Test every 4 weeks to 28/40 then</a:t>
            </a:r>
          </a:p>
          <a:p>
            <a:r>
              <a:rPr lang="en-GB" altLang="en-US" dirty="0" smtClean="0"/>
              <a:t>Test every 2 weeks to delivery</a:t>
            </a:r>
          </a:p>
          <a:p>
            <a:endParaRPr lang="en-GB" altLang="en-US" dirty="0"/>
          </a:p>
          <a:p>
            <a:pPr marL="0" indent="0">
              <a:buNone/>
            </a:pPr>
            <a:r>
              <a:rPr lang="en-GB" altLang="en-US" dirty="0" smtClean="0"/>
              <a:t>&lt;7.5iu/ml Continue to monitor</a:t>
            </a:r>
          </a:p>
          <a:p>
            <a:pPr marL="0" indent="0">
              <a:buNone/>
            </a:pPr>
            <a:r>
              <a:rPr lang="en-GB" altLang="en-US" dirty="0" smtClean="0"/>
              <a:t>7.5-20iu/ml Risk of moderate HDN</a:t>
            </a:r>
          </a:p>
          <a:p>
            <a:pPr marL="0" indent="0">
              <a:buNone/>
            </a:pPr>
            <a:r>
              <a:rPr lang="en-GB" altLang="en-US" dirty="0" smtClean="0"/>
              <a:t>&gt;20iu/ml Risk of severe HDN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55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Alloantibodies and pregnancy</a:t>
            </a:r>
            <a:endParaRPr lang="en-GB" altLang="en-US" b="1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Anti-K </a:t>
            </a:r>
            <a:r>
              <a:rPr lang="en-GB" dirty="0"/>
              <a:t>titration</a:t>
            </a:r>
          </a:p>
          <a:p>
            <a:r>
              <a:rPr lang="en-GB" dirty="0" smtClean="0"/>
              <a:t>Anti-K </a:t>
            </a:r>
            <a:r>
              <a:rPr lang="en-GB" dirty="0"/>
              <a:t>often present as a result of previous</a:t>
            </a:r>
          </a:p>
          <a:p>
            <a:r>
              <a:rPr lang="en-GB" dirty="0"/>
              <a:t>transfusion</a:t>
            </a:r>
          </a:p>
          <a:p>
            <a:r>
              <a:rPr lang="en-GB" dirty="0" smtClean="0"/>
              <a:t>Severity </a:t>
            </a:r>
            <a:r>
              <a:rPr lang="en-GB" dirty="0"/>
              <a:t>not correlated with antibody titre</a:t>
            </a:r>
          </a:p>
          <a:p>
            <a:r>
              <a:rPr lang="en-GB" dirty="0" smtClean="0"/>
              <a:t>Affected </a:t>
            </a:r>
            <a:r>
              <a:rPr lang="en-GB" dirty="0"/>
              <a:t>pregnancies usually titre of 32+</a:t>
            </a:r>
          </a:p>
          <a:p>
            <a:r>
              <a:rPr lang="en-GB" dirty="0" smtClean="0"/>
              <a:t>Paternal </a:t>
            </a:r>
            <a:r>
              <a:rPr lang="en-GB" dirty="0"/>
              <a:t>sample K negative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55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Alloantibodies and pregnancy</a:t>
            </a:r>
            <a:endParaRPr lang="en-GB" altLang="en-US" b="1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Other antibodies</a:t>
            </a:r>
          </a:p>
          <a:p>
            <a:r>
              <a:rPr lang="en-GB" altLang="en-US" dirty="0" smtClean="0"/>
              <a:t>Many other specificities</a:t>
            </a:r>
          </a:p>
          <a:p>
            <a:r>
              <a:rPr lang="en-GB" altLang="en-US" dirty="0" smtClean="0"/>
              <a:t>Repeat testing at 28/40</a:t>
            </a:r>
          </a:p>
          <a:p>
            <a:r>
              <a:rPr lang="en-GB" altLang="en-US" dirty="0" smtClean="0"/>
              <a:t>No further testing recommended</a:t>
            </a:r>
          </a:p>
          <a:p>
            <a:r>
              <a:rPr lang="en-GB" altLang="en-US" dirty="0" smtClean="0"/>
              <a:t>Medical decision regarding women with </a:t>
            </a:r>
            <a:r>
              <a:rPr lang="en-GB" altLang="en-US" dirty="0" err="1" smtClean="0"/>
              <a:t>hx</a:t>
            </a:r>
            <a:r>
              <a:rPr lang="en-GB" altLang="en-US" dirty="0" smtClean="0"/>
              <a:t> of HDN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55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Alloantibodies and pregnancy</a:t>
            </a:r>
            <a:endParaRPr lang="en-GB" altLang="en-US" b="1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Routine </a:t>
            </a:r>
            <a:r>
              <a:rPr lang="en-GB" dirty="0"/>
              <a:t>ante-natal anti-D </a:t>
            </a:r>
            <a:r>
              <a:rPr lang="en-GB" dirty="0" smtClean="0"/>
              <a:t>prophylaxis (RAADP</a:t>
            </a:r>
            <a:r>
              <a:rPr lang="en-GB" dirty="0"/>
              <a:t>)</a:t>
            </a:r>
          </a:p>
          <a:p>
            <a:r>
              <a:rPr lang="en-GB" dirty="0" smtClean="0"/>
              <a:t>1500iu </a:t>
            </a:r>
            <a:r>
              <a:rPr lang="en-GB" dirty="0"/>
              <a:t>at 28/40 gestation</a:t>
            </a:r>
          </a:p>
          <a:p>
            <a:pPr marL="0" indent="0">
              <a:buNone/>
            </a:pPr>
            <a:r>
              <a:rPr lang="en-GB" dirty="0"/>
              <a:t>OR</a:t>
            </a:r>
          </a:p>
          <a:p>
            <a:r>
              <a:rPr lang="en-GB" dirty="0" smtClean="0"/>
              <a:t>500iu </a:t>
            </a:r>
            <a:r>
              <a:rPr lang="en-GB" dirty="0"/>
              <a:t>at 28/40 and again at 34/40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55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Alloantibodies and pregnancy</a:t>
            </a:r>
            <a:endParaRPr lang="en-GB" altLang="en-US" b="1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BCSH guidelines 2013</a:t>
            </a:r>
          </a:p>
          <a:p>
            <a:pPr marL="0" indent="0">
              <a:buNone/>
            </a:pPr>
            <a:r>
              <a:rPr lang="en-GB" altLang="en-US" dirty="0" smtClean="0"/>
              <a:t>Administration of anti-D immunoglobulin for the prevention of HDFN</a:t>
            </a:r>
          </a:p>
          <a:p>
            <a:r>
              <a:rPr lang="en-GB" altLang="en-US" dirty="0" smtClean="0"/>
              <a:t>NICE guideline 2008</a:t>
            </a:r>
          </a:p>
          <a:p>
            <a:pPr marL="0" indent="0">
              <a:buNone/>
            </a:pPr>
            <a:r>
              <a:rPr lang="en-GB" altLang="en-US" dirty="0" smtClean="0"/>
              <a:t>Routine antenatal anti-D prophylaxis for women who are rhesus D negative</a:t>
            </a:r>
          </a:p>
          <a:p>
            <a:r>
              <a:rPr lang="en-GB" altLang="en-US" dirty="0" smtClean="0"/>
              <a:t>RCOG guidelines 2011 (Archived)</a:t>
            </a:r>
          </a:p>
          <a:p>
            <a:pPr marL="0" indent="0">
              <a:buNone/>
            </a:pPr>
            <a:r>
              <a:rPr lang="en-GB" altLang="en-US" dirty="0" smtClean="0"/>
              <a:t>The use of Anti-D for Rhesus (D) prophylaxis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55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Alloantibodies and pregnancy</a:t>
            </a:r>
            <a:endParaRPr lang="en-GB" altLang="en-US" b="1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err="1" smtClean="0"/>
              <a:t>ffDNA</a:t>
            </a:r>
            <a:r>
              <a:rPr lang="en-GB" altLang="en-US" dirty="0" smtClean="0"/>
              <a:t> testing</a:t>
            </a:r>
          </a:p>
          <a:p>
            <a:r>
              <a:rPr lang="en-GB" altLang="en-US" dirty="0" smtClean="0"/>
              <a:t>16/40</a:t>
            </a:r>
          </a:p>
          <a:p>
            <a:r>
              <a:rPr lang="en-GB" altLang="en-US" dirty="0" smtClean="0"/>
              <a:t>Results dictate issue of RAADP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55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Alloantibodies and pregnancy</a:t>
            </a:r>
            <a:endParaRPr lang="en-GB" altLang="en-US" b="1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dirty="0" smtClean="0"/>
              <a:t>Potentially sensitising events</a:t>
            </a:r>
          </a:p>
          <a:p>
            <a:pPr marL="0" indent="0">
              <a:buNone/>
            </a:pPr>
            <a:r>
              <a:rPr lang="en-GB" altLang="en-US" sz="1800" dirty="0" smtClean="0"/>
              <a:t> Amniocentesis, chorionic villus biopsy and </a:t>
            </a:r>
            <a:r>
              <a:rPr lang="en-GB" altLang="en-US" sz="1800" dirty="0" err="1" smtClean="0"/>
              <a:t>cordocentesis</a:t>
            </a:r>
            <a:endParaRPr lang="en-GB" altLang="en-US" sz="1800" dirty="0" smtClean="0"/>
          </a:p>
          <a:p>
            <a:pPr marL="0" indent="0">
              <a:buNone/>
            </a:pPr>
            <a:r>
              <a:rPr lang="en-GB" altLang="en-US" sz="1800" dirty="0" smtClean="0"/>
              <a:t> Ante-partum haemorrhage/vaginal bleeding in pregnancy</a:t>
            </a:r>
          </a:p>
          <a:p>
            <a:pPr marL="0" indent="0">
              <a:buNone/>
            </a:pPr>
            <a:r>
              <a:rPr lang="en-GB" altLang="en-US" sz="1800" dirty="0" smtClean="0"/>
              <a:t> External cephalic version</a:t>
            </a:r>
          </a:p>
          <a:p>
            <a:pPr marL="0" indent="0">
              <a:buNone/>
            </a:pPr>
            <a:r>
              <a:rPr lang="en-GB" altLang="en-US" sz="1800" dirty="0" smtClean="0"/>
              <a:t> Fall or abdominal trauma</a:t>
            </a:r>
          </a:p>
          <a:p>
            <a:pPr marL="0" indent="0">
              <a:buNone/>
            </a:pPr>
            <a:r>
              <a:rPr lang="en-GB" altLang="en-US" sz="1800" dirty="0" smtClean="0"/>
              <a:t> Ectopic pregnancy</a:t>
            </a:r>
          </a:p>
          <a:p>
            <a:pPr marL="0" indent="0">
              <a:buNone/>
            </a:pPr>
            <a:r>
              <a:rPr lang="en-GB" altLang="en-US" sz="1800" dirty="0" smtClean="0"/>
              <a:t> Evacuation of molar pregnancy</a:t>
            </a:r>
          </a:p>
          <a:p>
            <a:pPr marL="0" indent="0">
              <a:buNone/>
            </a:pPr>
            <a:r>
              <a:rPr lang="en-GB" altLang="en-US" sz="1800" dirty="0" smtClean="0"/>
              <a:t> Intrauterine death and stillbirth</a:t>
            </a:r>
          </a:p>
          <a:p>
            <a:pPr marL="0" indent="0">
              <a:buNone/>
            </a:pPr>
            <a:r>
              <a:rPr lang="en-GB" altLang="en-US" sz="1800" dirty="0" smtClean="0"/>
              <a:t> In utero therapeutic interventions (transfusion, surgery, insertion of shunts, laser)</a:t>
            </a:r>
          </a:p>
          <a:p>
            <a:pPr marL="0" indent="0">
              <a:buNone/>
            </a:pPr>
            <a:r>
              <a:rPr lang="en-GB" altLang="en-US" sz="1800" dirty="0" smtClean="0"/>
              <a:t> Miscarriage, threatened miscarriage</a:t>
            </a:r>
          </a:p>
          <a:p>
            <a:pPr marL="0" indent="0">
              <a:buNone/>
            </a:pPr>
            <a:r>
              <a:rPr lang="en-GB" altLang="en-US" sz="1800" dirty="0" smtClean="0"/>
              <a:t> Therapeutic termination of pregnancy</a:t>
            </a:r>
          </a:p>
          <a:p>
            <a:pPr marL="0" indent="0">
              <a:buNone/>
            </a:pPr>
            <a:r>
              <a:rPr lang="en-GB" altLang="en-US" sz="1800" dirty="0" smtClean="0"/>
              <a:t> Delivery – normal, instrumental or Caesarean section</a:t>
            </a:r>
          </a:p>
          <a:p>
            <a:pPr marL="0" indent="0">
              <a:buNone/>
            </a:pPr>
            <a:r>
              <a:rPr lang="en-GB" altLang="en-US" sz="1800" dirty="0" smtClean="0"/>
              <a:t> Intraoperative cell salvage</a:t>
            </a:r>
            <a:endParaRPr lang="en-GB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6355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Alloantibodies and pregnancy</a:t>
            </a:r>
            <a:endParaRPr lang="en-GB" altLang="en-US" b="1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Miscarriage or painless PV bleeding at &lt;12 weeks, no anti-D required unless surgical intervention</a:t>
            </a:r>
          </a:p>
          <a:p>
            <a:r>
              <a:rPr lang="en-GB" altLang="en-US" dirty="0" smtClean="0"/>
              <a:t>T.O.P./Ectopic pregnancy/Molar pregnancy need PAD</a:t>
            </a:r>
          </a:p>
          <a:p>
            <a:r>
              <a:rPr lang="en-GB" altLang="en-US" dirty="0" smtClean="0"/>
              <a:t>Any sensitising event after 12/40 gestation</a:t>
            </a:r>
          </a:p>
          <a:p>
            <a:pPr marL="0" indent="0">
              <a:buNone/>
            </a:pPr>
            <a:r>
              <a:rPr lang="en-GB" altLang="en-US" b="1" dirty="0" smtClean="0">
                <a:solidFill>
                  <a:srgbClr val="FF0000"/>
                </a:solidFill>
              </a:rPr>
              <a:t>regardless of whether RAADP has been given or is due to be given</a:t>
            </a:r>
          </a:p>
          <a:p>
            <a:r>
              <a:rPr lang="en-GB" altLang="en-US" dirty="0" smtClean="0"/>
              <a:t>Guidelines say at least 250iu </a:t>
            </a:r>
          </a:p>
          <a:p>
            <a:r>
              <a:rPr lang="en-GB" altLang="en-US" dirty="0" smtClean="0"/>
              <a:t>Between 12 – 20 weeks give 500iu</a:t>
            </a:r>
          </a:p>
          <a:p>
            <a:r>
              <a:rPr lang="en-GB" altLang="en-US" dirty="0" smtClean="0"/>
              <a:t>&gt;20 weeks perform Kleihauer (or flow) and give at least 500iu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55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Alloantibodies and pregnancy</a:t>
            </a:r>
            <a:endParaRPr lang="en-GB" altLang="en-US" b="1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A CAUTIONARY </a:t>
            </a:r>
            <a:r>
              <a:rPr lang="en-GB" b="1" dirty="0" smtClean="0"/>
              <a:t>TALE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altLang="en-US" dirty="0" smtClean="0"/>
              <a:t>Result at booking</a:t>
            </a:r>
          </a:p>
          <a:p>
            <a:r>
              <a:rPr lang="en-GB" altLang="en-US" dirty="0" smtClean="0"/>
              <a:t>PAD issued for use at 28/40</a:t>
            </a:r>
          </a:p>
          <a:p>
            <a:r>
              <a:rPr lang="en-GB" altLang="en-US" dirty="0" smtClean="0"/>
              <a:t>Result at 28/40</a:t>
            </a:r>
          </a:p>
          <a:p>
            <a:r>
              <a:rPr lang="en-GB" altLang="en-US" dirty="0" err="1" smtClean="0"/>
              <a:t>rr</a:t>
            </a:r>
            <a:r>
              <a:rPr lang="en-GB" altLang="en-US" dirty="0" smtClean="0"/>
              <a:t> test</a:t>
            </a:r>
          </a:p>
          <a:p>
            <a:r>
              <a:rPr lang="en-GB" altLang="en-US" dirty="0" smtClean="0"/>
              <a:t>Delivery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55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Alloantibodies and pregnancy</a:t>
            </a:r>
            <a:endParaRPr lang="en-GB" altLang="en-US" b="1" dirty="0" smtClean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162" y="1413123"/>
            <a:ext cx="5270142" cy="4176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55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Alloantibodies and pregnancy</a:t>
            </a:r>
            <a:endParaRPr lang="en-GB" altLang="en-US" b="1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BCSH </a:t>
            </a:r>
            <a:r>
              <a:rPr lang="en-GB" dirty="0"/>
              <a:t>guidelines 2016</a:t>
            </a:r>
          </a:p>
          <a:p>
            <a:r>
              <a:rPr lang="en-GB" dirty="0" smtClean="0"/>
              <a:t>ABO </a:t>
            </a:r>
            <a:r>
              <a:rPr lang="en-GB" dirty="0"/>
              <a:t>and D typing</a:t>
            </a:r>
          </a:p>
          <a:p>
            <a:r>
              <a:rPr lang="en-GB" dirty="0" smtClean="0"/>
              <a:t>Red </a:t>
            </a:r>
            <a:r>
              <a:rPr lang="en-GB" dirty="0"/>
              <a:t>cell antibody screening/identification</a:t>
            </a:r>
          </a:p>
          <a:p>
            <a:r>
              <a:rPr lang="en-GB" dirty="0"/>
              <a:t>Screening cells </a:t>
            </a:r>
            <a:r>
              <a:rPr lang="en-GB" dirty="0" err="1">
                <a:solidFill>
                  <a:schemeClr val="tx1"/>
                </a:solidFill>
              </a:rPr>
              <a:t>C,c,D,E,e,K,k,Fya,Fyb,Jka,Jkb,M,N,S,s,Lea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dirty="0"/>
              <a:t>Homozygous expression of Rh, </a:t>
            </a:r>
            <a:r>
              <a:rPr lang="en-GB" dirty="0" err="1"/>
              <a:t>Fy</a:t>
            </a:r>
            <a:r>
              <a:rPr lang="en-GB" dirty="0"/>
              <a:t>, </a:t>
            </a:r>
            <a:r>
              <a:rPr lang="en-GB" dirty="0" err="1"/>
              <a:t>Jk</a:t>
            </a:r>
            <a:r>
              <a:rPr lang="en-GB" dirty="0"/>
              <a:t>, S antigens</a:t>
            </a:r>
          </a:p>
          <a:p>
            <a:r>
              <a:rPr lang="en-GB" dirty="0" smtClean="0"/>
              <a:t>Follow </a:t>
            </a:r>
            <a:r>
              <a:rPr lang="en-GB" dirty="0"/>
              <a:t>up tests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55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Alloantibodies and pregnancy</a:t>
            </a:r>
            <a:endParaRPr lang="en-GB" altLang="en-US" b="1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		MAIN </a:t>
            </a:r>
            <a:r>
              <a:rPr lang="en-GB" dirty="0"/>
              <a:t>RECOMMENDATIONS</a:t>
            </a:r>
          </a:p>
          <a:p>
            <a:r>
              <a:rPr lang="en-GB" dirty="0" smtClean="0"/>
              <a:t>Sample </a:t>
            </a:r>
            <a:r>
              <a:rPr lang="en-GB" dirty="0"/>
              <a:t>labelling</a:t>
            </a:r>
          </a:p>
          <a:p>
            <a:r>
              <a:rPr lang="en-GB" dirty="0" smtClean="0"/>
              <a:t>ABO </a:t>
            </a:r>
            <a:r>
              <a:rPr lang="en-GB" dirty="0"/>
              <a:t>and D grouping</a:t>
            </a:r>
          </a:p>
          <a:p>
            <a:r>
              <a:rPr lang="en-GB" dirty="0" smtClean="0"/>
              <a:t>Antibody </a:t>
            </a:r>
            <a:r>
              <a:rPr lang="en-GB" dirty="0"/>
              <a:t>screens</a:t>
            </a:r>
          </a:p>
          <a:p>
            <a:r>
              <a:rPr lang="en-GB" dirty="0" smtClean="0"/>
              <a:t>Timing </a:t>
            </a:r>
            <a:r>
              <a:rPr lang="en-GB" dirty="0"/>
              <a:t>of tests</a:t>
            </a:r>
          </a:p>
          <a:p>
            <a:pPr marL="0" indent="0">
              <a:buNone/>
            </a:pPr>
            <a:r>
              <a:rPr lang="en-GB" dirty="0" smtClean="0"/>
              <a:t>	(</a:t>
            </a:r>
            <a:r>
              <a:rPr lang="en-GB" dirty="0"/>
              <a:t>early in pregnancy and again at 28/40)</a:t>
            </a:r>
          </a:p>
          <a:p>
            <a:r>
              <a:rPr lang="en-GB" dirty="0" smtClean="0"/>
              <a:t>Labs </a:t>
            </a:r>
            <a:r>
              <a:rPr lang="en-GB" dirty="0"/>
              <a:t>to keep records of anti-D administration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55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Alloantibodies and pregnancy</a:t>
            </a:r>
            <a:endParaRPr lang="en-GB" altLang="en-US" b="1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altLang="en-US" dirty="0" smtClean="0"/>
              <a:t>MAIN RECOMMENDATIONS</a:t>
            </a:r>
          </a:p>
          <a:p>
            <a:pPr marL="0" indent="0">
              <a:buNone/>
            </a:pPr>
            <a:r>
              <a:rPr lang="en-GB" altLang="en-US" dirty="0" smtClean="0"/>
              <a:t> </a:t>
            </a:r>
          </a:p>
          <a:p>
            <a:r>
              <a:rPr lang="en-GB" altLang="en-US" dirty="0" smtClean="0"/>
              <a:t>FMU referrals</a:t>
            </a:r>
          </a:p>
          <a:p>
            <a:r>
              <a:rPr lang="en-GB" altLang="en-US" dirty="0" smtClean="0"/>
              <a:t>Antibody Card</a:t>
            </a:r>
          </a:p>
          <a:p>
            <a:r>
              <a:rPr lang="en-GB" altLang="en-US" dirty="0" smtClean="0"/>
              <a:t>Post delivery testing of babies</a:t>
            </a:r>
          </a:p>
          <a:p>
            <a:r>
              <a:rPr lang="en-GB" altLang="en-US" dirty="0" smtClean="0"/>
              <a:t>Regular audit of practice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55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Alloantibodies and pregnancy</a:t>
            </a:r>
            <a:endParaRPr lang="en-GB" altLang="en-US" b="1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Clinically significant antibodies (IgG)</a:t>
            </a:r>
          </a:p>
          <a:p>
            <a:r>
              <a:rPr lang="en-GB" altLang="en-US" dirty="0" smtClean="0"/>
              <a:t>Anti-D</a:t>
            </a:r>
          </a:p>
          <a:p>
            <a:r>
              <a:rPr lang="en-GB" altLang="en-US" dirty="0" smtClean="0"/>
              <a:t>Anti-c</a:t>
            </a:r>
          </a:p>
          <a:p>
            <a:r>
              <a:rPr lang="en-GB" altLang="en-US" dirty="0" smtClean="0"/>
              <a:t>Anti-K</a:t>
            </a:r>
          </a:p>
          <a:p>
            <a:r>
              <a:rPr lang="en-GB" altLang="en-US" dirty="0" smtClean="0"/>
              <a:t>Anti-C</a:t>
            </a:r>
          </a:p>
          <a:p>
            <a:r>
              <a:rPr lang="en-GB" altLang="en-US" dirty="0" smtClean="0"/>
              <a:t>Anti-E</a:t>
            </a:r>
          </a:p>
          <a:p>
            <a:r>
              <a:rPr lang="en-GB" altLang="en-US" dirty="0" smtClean="0"/>
              <a:t>Anti-Fya</a:t>
            </a:r>
          </a:p>
          <a:p>
            <a:r>
              <a:rPr lang="en-GB" altLang="en-US" dirty="0" smtClean="0"/>
              <a:t>Anti-Jka</a:t>
            </a:r>
          </a:p>
          <a:p>
            <a:r>
              <a:rPr lang="en-GB" altLang="en-US" dirty="0" smtClean="0"/>
              <a:t>Other antibodies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55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Alloantibodies and pregnancy</a:t>
            </a:r>
            <a:endParaRPr lang="en-GB" altLang="en-US" b="1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 Anti-D+C specificity</a:t>
            </a:r>
          </a:p>
          <a:p>
            <a:r>
              <a:rPr lang="en-GB" altLang="en-US" dirty="0" smtClean="0"/>
              <a:t> Possible anti-G</a:t>
            </a:r>
          </a:p>
          <a:p>
            <a:pPr marL="0" indent="0">
              <a:buNone/>
            </a:pPr>
            <a:r>
              <a:rPr lang="en-GB" altLang="en-US" dirty="0" smtClean="0"/>
              <a:t>Demonstrated by disproportionately high titres of anti-C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dirty="0" smtClean="0">
                <a:solidFill>
                  <a:srgbClr val="FF0000"/>
                </a:solidFill>
              </a:rPr>
              <a:t>ALWAYS </a:t>
            </a:r>
            <a:r>
              <a:rPr lang="en-GB" altLang="en-US" dirty="0" smtClean="0"/>
              <a:t>refer to a reference lab as patients</a:t>
            </a:r>
          </a:p>
          <a:p>
            <a:pPr marL="0" indent="0">
              <a:buNone/>
            </a:pPr>
            <a:r>
              <a:rPr lang="en-GB" altLang="en-US" dirty="0" smtClean="0"/>
              <a:t>with anti-G are still eligible for RAADP and post</a:t>
            </a:r>
          </a:p>
          <a:p>
            <a:pPr marL="0" indent="0">
              <a:buNone/>
            </a:pPr>
            <a:r>
              <a:rPr lang="en-GB" altLang="en-US" dirty="0" smtClean="0"/>
              <a:t>delivery anti-D Ig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55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Alloantibodies and pregnancy</a:t>
            </a:r>
            <a:endParaRPr lang="en-GB" altLang="en-US" b="1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Techniques</a:t>
            </a:r>
          </a:p>
          <a:p>
            <a:pPr marL="1714500" lvl="4" indent="0">
              <a:buNone/>
            </a:pPr>
            <a:r>
              <a:rPr lang="en-GB" altLang="en-US" dirty="0" smtClean="0"/>
              <a:t>CAT</a:t>
            </a:r>
          </a:p>
          <a:p>
            <a:pPr marL="1714500" lvl="4" indent="0">
              <a:buNone/>
            </a:pPr>
            <a:r>
              <a:rPr lang="en-GB" altLang="en-US" dirty="0" smtClean="0"/>
              <a:t>Capture</a:t>
            </a:r>
          </a:p>
          <a:p>
            <a:pPr marL="1714500" lvl="4" indent="0">
              <a:buNone/>
            </a:pPr>
            <a:r>
              <a:rPr lang="en-GB" altLang="en-US" dirty="0" smtClean="0"/>
              <a:t>Tube</a:t>
            </a:r>
          </a:p>
          <a:p>
            <a:r>
              <a:rPr lang="en-GB" altLang="en-US" dirty="0" smtClean="0"/>
              <a:t> Paternal testing</a:t>
            </a:r>
          </a:p>
          <a:p>
            <a:r>
              <a:rPr lang="en-GB" altLang="en-US" dirty="0" smtClean="0"/>
              <a:t> Fetal genotyping</a:t>
            </a:r>
          </a:p>
          <a:p>
            <a:r>
              <a:rPr lang="en-GB" altLang="en-US" dirty="0" smtClean="0"/>
              <a:t> Referral to reference laboratory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55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Alloantibodies and pregnancy</a:t>
            </a:r>
            <a:endParaRPr lang="en-GB" altLang="en-US" b="1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Anti-D quantification (NIBSC 2003)</a:t>
            </a:r>
          </a:p>
          <a:p>
            <a:r>
              <a:rPr lang="en-GB" altLang="en-US" dirty="0" smtClean="0"/>
              <a:t>Differentiation between immune and prophylactic anti-D</a:t>
            </a:r>
          </a:p>
          <a:p>
            <a:r>
              <a:rPr lang="en-GB" altLang="en-US" dirty="0" smtClean="0"/>
              <a:t>Test every 4 weeks to 28/40 then</a:t>
            </a:r>
          </a:p>
          <a:p>
            <a:r>
              <a:rPr lang="en-GB" altLang="en-US" dirty="0" smtClean="0"/>
              <a:t>Test every 2 weeks to delivery</a:t>
            </a:r>
          </a:p>
          <a:p>
            <a:pPr marL="0" indent="0">
              <a:buNone/>
            </a:pPr>
            <a:r>
              <a:rPr lang="en-GB" altLang="en-US" dirty="0" smtClean="0"/>
              <a:t>	&lt;4iu/ml HDN Unlikely</a:t>
            </a:r>
          </a:p>
          <a:p>
            <a:pPr marL="0" indent="0">
              <a:buNone/>
            </a:pPr>
            <a:r>
              <a:rPr lang="en-GB" altLang="en-US" dirty="0" smtClean="0"/>
              <a:t>	4-15iu/ml Moderate risk of HDN</a:t>
            </a:r>
          </a:p>
          <a:p>
            <a:pPr marL="0" indent="0">
              <a:buNone/>
            </a:pPr>
            <a:r>
              <a:rPr lang="en-GB" altLang="en-US" dirty="0" smtClean="0"/>
              <a:t>	&gt;15iu/ml High risk of hydrops fetalis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55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400" b="1" i="0" u="none" strike="noStrike" cap="none" normalizeH="0" baseline="0" smtClean="0">
            <a:ln>
              <a:noFill/>
            </a:ln>
            <a:solidFill>
              <a:srgbClr val="11589D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400" b="1" i="0" u="none" strike="noStrike" cap="none" normalizeH="0" baseline="0" smtClean="0">
            <a:ln>
              <a:noFill/>
            </a:ln>
            <a:solidFill>
              <a:srgbClr val="11589D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518</Words>
  <Application>Microsoft Office PowerPoint</Application>
  <PresentationFormat>On-screen Show (4:3)</PresentationFormat>
  <Paragraphs>132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PowerPoint Presentation</vt:lpstr>
      <vt:lpstr>Alloantibodies and pregnancy</vt:lpstr>
      <vt:lpstr>Alloantibodies and pregnancy</vt:lpstr>
      <vt:lpstr>Alloantibodies and pregnancy</vt:lpstr>
      <vt:lpstr>Alloantibodies and pregnancy</vt:lpstr>
      <vt:lpstr>Alloantibodies and pregnancy</vt:lpstr>
      <vt:lpstr>Alloantibodies and pregnancy</vt:lpstr>
      <vt:lpstr>Alloantibodies and pregnancy</vt:lpstr>
      <vt:lpstr>Alloantibodies and pregnancy</vt:lpstr>
      <vt:lpstr>Alloantibodies and pregnancy</vt:lpstr>
      <vt:lpstr>Alloantibodies and pregnancy</vt:lpstr>
      <vt:lpstr>Alloantibodies and pregnancy</vt:lpstr>
      <vt:lpstr>Alloantibodies and pregnancy</vt:lpstr>
      <vt:lpstr>Alloantibodies and pregnancy</vt:lpstr>
      <vt:lpstr>Alloantibodies and pregnancy</vt:lpstr>
      <vt:lpstr>Alloantibodies and pregnancy</vt:lpstr>
      <vt:lpstr>Alloantibodies and pregnancy</vt:lpstr>
      <vt:lpstr>Alloantibodies and pregnancy</vt:lpstr>
    </vt:vector>
  </TitlesOfParts>
  <Company>NBT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6</cp:revision>
  <dcterms:created xsi:type="dcterms:W3CDTF">2019-06-25T12:38:40Z</dcterms:created>
  <dcterms:modified xsi:type="dcterms:W3CDTF">2019-06-25T13:23:25Z</dcterms:modified>
</cp:coreProperties>
</file>